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337" r:id="rId2"/>
    <p:sldId id="354" r:id="rId3"/>
    <p:sldId id="358" r:id="rId4"/>
    <p:sldId id="355" r:id="rId5"/>
    <p:sldId id="359" r:id="rId6"/>
    <p:sldId id="357" r:id="rId7"/>
    <p:sldId id="360" r:id="rId8"/>
    <p:sldId id="361" r:id="rId9"/>
    <p:sldId id="362" r:id="rId10"/>
    <p:sldId id="363" r:id="rId11"/>
    <p:sldId id="367" r:id="rId12"/>
    <p:sldId id="365" r:id="rId13"/>
    <p:sldId id="368" r:id="rId14"/>
    <p:sldId id="370" r:id="rId15"/>
    <p:sldId id="353" r:id="rId16"/>
    <p:sldId id="374" r:id="rId17"/>
    <p:sldId id="375" r:id="rId18"/>
    <p:sldId id="378" r:id="rId19"/>
    <p:sldId id="380" r:id="rId20"/>
    <p:sldId id="381" r:id="rId21"/>
    <p:sldId id="383" r:id="rId22"/>
    <p:sldId id="384" r:id="rId23"/>
    <p:sldId id="385" r:id="rId24"/>
    <p:sldId id="382" r:id="rId25"/>
    <p:sldId id="379" r:id="rId26"/>
    <p:sldId id="372" r:id="rId27"/>
    <p:sldId id="373" r:id="rId28"/>
    <p:sldId id="386" r:id="rId29"/>
    <p:sldId id="387" r:id="rId30"/>
    <p:sldId id="391" r:id="rId31"/>
    <p:sldId id="388" r:id="rId32"/>
    <p:sldId id="394" r:id="rId33"/>
    <p:sldId id="390" r:id="rId34"/>
    <p:sldId id="393" r:id="rId35"/>
    <p:sldId id="399" r:id="rId36"/>
    <p:sldId id="396" r:id="rId37"/>
    <p:sldId id="400" r:id="rId38"/>
    <p:sldId id="397" r:id="rId39"/>
    <p:sldId id="398" r:id="rId40"/>
    <p:sldId id="392" r:id="rId41"/>
    <p:sldId id="402" r:id="rId42"/>
    <p:sldId id="401" r:id="rId43"/>
    <p:sldId id="403" r:id="rId44"/>
    <p:sldId id="277" r:id="rId45"/>
    <p:sldId id="395" r:id="rId46"/>
  </p:sldIdLst>
  <p:sldSz cx="10160000" cy="5715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800" userDrawn="1">
          <p15:clr>
            <a:srgbClr val="A4A3A4"/>
          </p15:clr>
        </p15:guide>
        <p15:guide id="2" pos="32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245"/>
    <a:srgbClr val="1E2635"/>
    <a:srgbClr val="0AAFF2"/>
    <a:srgbClr val="D6D7D8"/>
    <a:srgbClr val="35C0F7"/>
    <a:srgbClr val="8F9396"/>
    <a:srgbClr val="FFFFFF"/>
    <a:srgbClr val="001C58"/>
    <a:srgbClr val="F8F8F8"/>
    <a:srgbClr val="A9A3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2" autoAdjust="0"/>
    <p:restoredTop sz="93583" autoAdjust="0"/>
  </p:normalViewPr>
  <p:slideViewPr>
    <p:cSldViewPr>
      <p:cViewPr>
        <p:scale>
          <a:sx n="100" d="100"/>
          <a:sy n="100" d="100"/>
        </p:scale>
        <p:origin x="-1716" y="-594"/>
      </p:cViewPr>
      <p:guideLst>
        <p:guide orient="horz" pos="1800"/>
        <p:guide pos="32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099795-E3E6-45F9-B65C-2D3E1F3AB686}" type="datetimeFigureOut">
              <a:rPr lang="zh-CN" altLang="en-US" smtClean="0"/>
              <a:t>2024/5/21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3EC873-7667-4A94-8262-634AAF411F31}" type="slidenum">
              <a:rPr lang="zh-CN" altLang="en-US" smtClean="0"/>
              <a:t>‹#›</a:t>
            </a:fld>
            <a:endParaRPr lang="zh-CN" altLang="en-US"/>
          </a:p>
        </p:txBody>
      </p:sp>
    </p:spTree>
    <p:extLst>
      <p:ext uri="{BB962C8B-B14F-4D97-AF65-F5344CB8AC3E}">
        <p14:creationId xmlns:p14="http://schemas.microsoft.com/office/powerpoint/2010/main" val="1147043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1</a:t>
            </a:fld>
            <a:endParaRPr lang="zh-CN" altLang="en-US"/>
          </a:p>
        </p:txBody>
      </p:sp>
    </p:spTree>
    <p:extLst>
      <p:ext uri="{BB962C8B-B14F-4D97-AF65-F5344CB8AC3E}">
        <p14:creationId xmlns:p14="http://schemas.microsoft.com/office/powerpoint/2010/main" val="3608798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31</a:t>
            </a:fld>
            <a:endParaRPr lang="zh-CN" altLang="en-US"/>
          </a:p>
        </p:txBody>
      </p:sp>
    </p:spTree>
    <p:extLst>
      <p:ext uri="{BB962C8B-B14F-4D97-AF65-F5344CB8AC3E}">
        <p14:creationId xmlns:p14="http://schemas.microsoft.com/office/powerpoint/2010/main" val="833269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32</a:t>
            </a:fld>
            <a:endParaRPr lang="zh-CN" altLang="en-US"/>
          </a:p>
        </p:txBody>
      </p:sp>
    </p:spTree>
    <p:extLst>
      <p:ext uri="{BB962C8B-B14F-4D97-AF65-F5344CB8AC3E}">
        <p14:creationId xmlns:p14="http://schemas.microsoft.com/office/powerpoint/2010/main" val="833269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33</a:t>
            </a:fld>
            <a:endParaRPr lang="zh-CN" altLang="en-US"/>
          </a:p>
        </p:txBody>
      </p:sp>
    </p:spTree>
    <p:extLst>
      <p:ext uri="{BB962C8B-B14F-4D97-AF65-F5344CB8AC3E}">
        <p14:creationId xmlns:p14="http://schemas.microsoft.com/office/powerpoint/2010/main" val="833269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35</a:t>
            </a:fld>
            <a:endParaRPr lang="zh-CN" altLang="en-US"/>
          </a:p>
        </p:txBody>
      </p:sp>
    </p:spTree>
    <p:extLst>
      <p:ext uri="{BB962C8B-B14F-4D97-AF65-F5344CB8AC3E}">
        <p14:creationId xmlns:p14="http://schemas.microsoft.com/office/powerpoint/2010/main" val="1678816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39</a:t>
            </a:fld>
            <a:endParaRPr lang="zh-CN" altLang="en-US"/>
          </a:p>
        </p:txBody>
      </p:sp>
    </p:spTree>
    <p:extLst>
      <p:ext uri="{BB962C8B-B14F-4D97-AF65-F5344CB8AC3E}">
        <p14:creationId xmlns:p14="http://schemas.microsoft.com/office/powerpoint/2010/main" val="2400461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40</a:t>
            </a:fld>
            <a:endParaRPr lang="zh-CN" altLang="en-US"/>
          </a:p>
        </p:txBody>
      </p:sp>
    </p:spTree>
    <p:extLst>
      <p:ext uri="{BB962C8B-B14F-4D97-AF65-F5344CB8AC3E}">
        <p14:creationId xmlns:p14="http://schemas.microsoft.com/office/powerpoint/2010/main" val="833269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41</a:t>
            </a:fld>
            <a:endParaRPr lang="zh-CN" altLang="en-US"/>
          </a:p>
        </p:txBody>
      </p:sp>
    </p:spTree>
    <p:extLst>
      <p:ext uri="{BB962C8B-B14F-4D97-AF65-F5344CB8AC3E}">
        <p14:creationId xmlns:p14="http://schemas.microsoft.com/office/powerpoint/2010/main" val="833269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42</a:t>
            </a:fld>
            <a:endParaRPr lang="zh-CN" altLang="en-US"/>
          </a:p>
        </p:txBody>
      </p:sp>
    </p:spTree>
    <p:extLst>
      <p:ext uri="{BB962C8B-B14F-4D97-AF65-F5344CB8AC3E}">
        <p14:creationId xmlns:p14="http://schemas.microsoft.com/office/powerpoint/2010/main" val="833269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43</a:t>
            </a:fld>
            <a:endParaRPr lang="zh-CN" altLang="en-US"/>
          </a:p>
        </p:txBody>
      </p:sp>
    </p:spTree>
    <p:extLst>
      <p:ext uri="{BB962C8B-B14F-4D97-AF65-F5344CB8AC3E}">
        <p14:creationId xmlns:p14="http://schemas.microsoft.com/office/powerpoint/2010/main" val="833269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45</a:t>
            </a:fld>
            <a:endParaRPr lang="zh-CN" altLang="en-US"/>
          </a:p>
        </p:txBody>
      </p:sp>
    </p:spTree>
    <p:extLst>
      <p:ext uri="{BB962C8B-B14F-4D97-AF65-F5344CB8AC3E}">
        <p14:creationId xmlns:p14="http://schemas.microsoft.com/office/powerpoint/2010/main" val="83326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9</a:t>
            </a:fld>
            <a:endParaRPr lang="zh-CN" altLang="en-US"/>
          </a:p>
        </p:txBody>
      </p:sp>
    </p:spTree>
    <p:extLst>
      <p:ext uri="{BB962C8B-B14F-4D97-AF65-F5344CB8AC3E}">
        <p14:creationId xmlns:p14="http://schemas.microsoft.com/office/powerpoint/2010/main" val="342225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16</a:t>
            </a:fld>
            <a:endParaRPr lang="zh-CN" altLang="en-US"/>
          </a:p>
        </p:txBody>
      </p:sp>
    </p:spTree>
    <p:extLst>
      <p:ext uri="{BB962C8B-B14F-4D97-AF65-F5344CB8AC3E}">
        <p14:creationId xmlns:p14="http://schemas.microsoft.com/office/powerpoint/2010/main" val="2400461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19</a:t>
            </a:fld>
            <a:endParaRPr lang="zh-CN" altLang="en-US"/>
          </a:p>
        </p:txBody>
      </p:sp>
    </p:spTree>
    <p:extLst>
      <p:ext uri="{BB962C8B-B14F-4D97-AF65-F5344CB8AC3E}">
        <p14:creationId xmlns:p14="http://schemas.microsoft.com/office/powerpoint/2010/main" val="336140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26</a:t>
            </a:fld>
            <a:endParaRPr lang="zh-CN" altLang="en-US"/>
          </a:p>
        </p:txBody>
      </p:sp>
    </p:spTree>
    <p:extLst>
      <p:ext uri="{BB962C8B-B14F-4D97-AF65-F5344CB8AC3E}">
        <p14:creationId xmlns:p14="http://schemas.microsoft.com/office/powerpoint/2010/main" val="2400461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27</a:t>
            </a:fld>
            <a:endParaRPr lang="zh-CN" altLang="en-US"/>
          </a:p>
        </p:txBody>
      </p:sp>
    </p:spTree>
    <p:extLst>
      <p:ext uri="{BB962C8B-B14F-4D97-AF65-F5344CB8AC3E}">
        <p14:creationId xmlns:p14="http://schemas.microsoft.com/office/powerpoint/2010/main" val="833269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28</a:t>
            </a:fld>
            <a:endParaRPr lang="zh-CN" altLang="en-US"/>
          </a:p>
        </p:txBody>
      </p:sp>
    </p:spTree>
    <p:extLst>
      <p:ext uri="{BB962C8B-B14F-4D97-AF65-F5344CB8AC3E}">
        <p14:creationId xmlns:p14="http://schemas.microsoft.com/office/powerpoint/2010/main" val="833269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29</a:t>
            </a:fld>
            <a:endParaRPr lang="zh-CN" altLang="en-US"/>
          </a:p>
        </p:txBody>
      </p:sp>
    </p:spTree>
    <p:extLst>
      <p:ext uri="{BB962C8B-B14F-4D97-AF65-F5344CB8AC3E}">
        <p14:creationId xmlns:p14="http://schemas.microsoft.com/office/powerpoint/2010/main" val="833269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3EC873-7667-4A94-8262-634AAF411F31}" type="slidenum">
              <a:rPr lang="zh-CN" altLang="en-US" smtClean="0"/>
              <a:t>30</a:t>
            </a:fld>
            <a:endParaRPr lang="zh-CN" altLang="en-US"/>
          </a:p>
        </p:txBody>
      </p:sp>
    </p:spTree>
    <p:extLst>
      <p:ext uri="{BB962C8B-B14F-4D97-AF65-F5344CB8AC3E}">
        <p14:creationId xmlns:p14="http://schemas.microsoft.com/office/powerpoint/2010/main" val="83326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62000" y="1775358"/>
            <a:ext cx="8636000" cy="1225021"/>
          </a:xfrm>
        </p:spPr>
        <p:txBody>
          <a:bodyPr/>
          <a:lstStyle/>
          <a:p>
            <a:r>
              <a:rPr lang="zh-CN" altLang="en-US"/>
              <a:t>单击此处编辑母版标题样式</a:t>
            </a:r>
          </a:p>
        </p:txBody>
      </p:sp>
      <p:sp>
        <p:nvSpPr>
          <p:cNvPr id="3" name="副标题 2"/>
          <p:cNvSpPr>
            <a:spLocks noGrp="1"/>
          </p:cNvSpPr>
          <p:nvPr>
            <p:ph type="subTitle" idx="1"/>
          </p:nvPr>
        </p:nvSpPr>
        <p:spPr>
          <a:xfrm>
            <a:off x="1524000" y="3238500"/>
            <a:ext cx="71120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B2A5905-CFCB-48F8-93A8-D4CA2BBB4076}" type="datetimeFigureOut">
              <a:rPr lang="zh-CN" altLang="en-US" smtClean="0"/>
              <a:t>2024/5/21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3394205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B2A5905-CFCB-48F8-93A8-D4CA2BBB4076}" type="datetimeFigureOut">
              <a:rPr lang="zh-CN" altLang="en-US" smtClean="0"/>
              <a:t>2024/5/21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329810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6000" y="171980"/>
            <a:ext cx="2286000" cy="365654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8000" y="171980"/>
            <a:ext cx="6688667" cy="365654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B2A5905-CFCB-48F8-93A8-D4CA2BBB4076}" type="datetimeFigureOut">
              <a:rPr lang="zh-CN" altLang="en-US" smtClean="0"/>
              <a:t>2024/5/21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1489294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AB2A5905-CFCB-48F8-93A8-D4CA2BBB4076}" type="datetimeFigureOut">
              <a:rPr lang="zh-CN" altLang="en-US" smtClean="0"/>
              <a:t>2024/5/21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947463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02570" y="3672418"/>
            <a:ext cx="8636000" cy="113506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802570" y="2422261"/>
            <a:ext cx="86360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B2A5905-CFCB-48F8-93A8-D4CA2BBB4076}" type="datetimeFigureOut">
              <a:rPr lang="zh-CN" altLang="en-US" smtClean="0"/>
              <a:t>2024/5/21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155419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8000" y="1000126"/>
            <a:ext cx="4487333" cy="2828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64667" y="1000126"/>
            <a:ext cx="4487333" cy="2828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B2A5905-CFCB-48F8-93A8-D4CA2BBB4076}" type="datetimeFigureOut">
              <a:rPr lang="zh-CN" altLang="en-US" smtClean="0"/>
              <a:t>2024/5/21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1377957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8000" y="228866"/>
            <a:ext cx="9144000" cy="9525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8000" y="1279261"/>
            <a:ext cx="448909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8000" y="1812396"/>
            <a:ext cx="448909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61146" y="1279261"/>
            <a:ext cx="4490861"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61146" y="1812396"/>
            <a:ext cx="4490861"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B2A5905-CFCB-48F8-93A8-D4CA2BBB4076}" type="datetimeFigureOut">
              <a:rPr lang="zh-CN" altLang="en-US" smtClean="0"/>
              <a:t>2024/5/21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4070971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B2A5905-CFCB-48F8-93A8-D4CA2BBB4076}" type="datetimeFigureOut">
              <a:rPr lang="zh-CN" altLang="en-US" smtClean="0"/>
              <a:t>2024/5/21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4086826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2A5905-CFCB-48F8-93A8-D4CA2BBB4076}" type="datetimeFigureOut">
              <a:rPr lang="zh-CN" altLang="en-US" smtClean="0"/>
              <a:t>2024/5/21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3753018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8007" y="227541"/>
            <a:ext cx="3342570" cy="968376"/>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72278" y="227544"/>
            <a:ext cx="5679722"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8007" y="1195920"/>
            <a:ext cx="3342570"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2A5905-CFCB-48F8-93A8-D4CA2BBB4076}" type="datetimeFigureOut">
              <a:rPr lang="zh-CN" altLang="en-US" smtClean="0"/>
              <a:t>2024/5/21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1927932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91431" y="4000501"/>
            <a:ext cx="60960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91431" y="510646"/>
            <a:ext cx="60960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91431" y="4472785"/>
            <a:ext cx="60960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2A5905-CFCB-48F8-93A8-D4CA2BBB4076}" type="datetimeFigureOut">
              <a:rPr lang="zh-CN" altLang="en-US" smtClean="0"/>
              <a:t>2024/5/21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2735398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8000" y="228866"/>
            <a:ext cx="91440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508000" y="1333501"/>
            <a:ext cx="91440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08000" y="5296961"/>
            <a:ext cx="2370667"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AB2A5905-CFCB-48F8-93A8-D4CA2BBB4076}" type="datetimeFigureOut">
              <a:rPr lang="zh-CN" altLang="en-US" smtClean="0"/>
              <a:t>2024/5/21</a:t>
            </a:fld>
            <a:endParaRPr lang="zh-CN" altLang="en-US"/>
          </a:p>
        </p:txBody>
      </p:sp>
      <p:sp>
        <p:nvSpPr>
          <p:cNvPr id="5" name="页脚占位符 4"/>
          <p:cNvSpPr>
            <a:spLocks noGrp="1"/>
          </p:cNvSpPr>
          <p:nvPr>
            <p:ph type="ftr" sz="quarter" idx="3"/>
          </p:nvPr>
        </p:nvSpPr>
        <p:spPr>
          <a:xfrm>
            <a:off x="3471334" y="5296961"/>
            <a:ext cx="3217333"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281333" y="5296961"/>
            <a:ext cx="2370667"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FBFFB618-5137-484C-8365-C10522A976E3}" type="slidenum">
              <a:rPr lang="zh-CN" altLang="en-US" smtClean="0"/>
              <a:t>‹#›</a:t>
            </a:fld>
            <a:endParaRPr lang="zh-CN" altLang="en-US"/>
          </a:p>
        </p:txBody>
      </p:sp>
    </p:spTree>
    <p:extLst>
      <p:ext uri="{BB962C8B-B14F-4D97-AF65-F5344CB8AC3E}">
        <p14:creationId xmlns:p14="http://schemas.microsoft.com/office/powerpoint/2010/main" val="139224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1.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jpe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Administrator\Desktop\ucd-logo300.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51313" y="1057300"/>
            <a:ext cx="1857374" cy="18573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59720" y="2950994"/>
            <a:ext cx="5040560" cy="369332"/>
          </a:xfrm>
          <a:prstGeom prst="rect">
            <a:avLst/>
          </a:prstGeom>
          <a:noFill/>
        </p:spPr>
        <p:txBody>
          <a:bodyPr wrap="square" rtlCol="0">
            <a:spAutoFit/>
          </a:bodyPr>
          <a:lstStyle/>
          <a:p>
            <a:pPr algn="ctr"/>
            <a:r>
              <a:rPr lang="en-US" altLang="zh-CN" dirty="0" err="1">
                <a:solidFill>
                  <a:srgbClr val="1E2635"/>
                </a:solidFill>
                <a:latin typeface="微软雅黑" panose="020B0503020204020204" pitchFamily="34" charset="-122"/>
                <a:ea typeface="微软雅黑" panose="020B0503020204020204" pitchFamily="34" charset="-122"/>
              </a:rPr>
              <a:t>Midjourney</a:t>
            </a:r>
            <a:r>
              <a:rPr lang="zh-CN" altLang="en-US" dirty="0">
                <a:solidFill>
                  <a:srgbClr val="1E2635"/>
                </a:solidFill>
                <a:latin typeface="微软雅黑" panose="020B0503020204020204" pitchFamily="34" charset="-122"/>
                <a:ea typeface="微软雅黑" panose="020B0503020204020204" pitchFamily="34" charset="-122"/>
              </a:rPr>
              <a:t>初步讲解</a:t>
            </a:r>
          </a:p>
        </p:txBody>
      </p:sp>
      <p:sp>
        <p:nvSpPr>
          <p:cNvPr id="11" name="TextBox 10"/>
          <p:cNvSpPr txBox="1"/>
          <p:nvPr/>
        </p:nvSpPr>
        <p:spPr>
          <a:xfrm>
            <a:off x="4208563" y="5017740"/>
            <a:ext cx="1742875" cy="253916"/>
          </a:xfrm>
          <a:prstGeom prst="rect">
            <a:avLst/>
          </a:prstGeom>
          <a:noFill/>
        </p:spPr>
        <p:txBody>
          <a:bodyPr wrap="square" rtlCol="0">
            <a:spAutoFit/>
          </a:bodyPr>
          <a:lstStyle/>
          <a:p>
            <a:pPr algn="ctr"/>
            <a:r>
              <a:rPr lang="en-US" altLang="zh-CN" sz="1050" dirty="0" smtClean="0">
                <a:solidFill>
                  <a:srgbClr val="8F9396"/>
                </a:solidFill>
                <a:latin typeface="微软雅黑 Light" panose="020B0502040204020203" pitchFamily="34" charset="-122"/>
                <a:ea typeface="微软雅黑 Light" panose="020B0502040204020203" pitchFamily="34" charset="-122"/>
              </a:rPr>
              <a:t>2024.5</a:t>
            </a:r>
            <a:endParaRPr lang="zh-CN" altLang="en-US" sz="1050" dirty="0">
              <a:solidFill>
                <a:srgbClr val="8F9396"/>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2189921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TextBox 2"/>
          <p:cNvSpPr txBox="1"/>
          <p:nvPr/>
        </p:nvSpPr>
        <p:spPr>
          <a:xfrm>
            <a:off x="179512" y="187058"/>
            <a:ext cx="2308200"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入门</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准备服务器</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60000" y="769268"/>
            <a:ext cx="3023856" cy="415498"/>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没有的话可以直接搜索 </a:t>
            </a: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pic>
        <p:nvPicPr>
          <p:cNvPr id="2050" name="Picture 2" descr="https://pics3.baidu.com/feed/023b5bb5c9ea15cef03b492c55b529ff3b87b204.jpeg@f_auto?token=fcac9c96d798f747437e1fc69b63af5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676" y="1201316"/>
            <a:ext cx="60960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ics2.baidu.com/feed/503d269759ee3d6d6171b821a0a37e2e4d4adee2.jpeg@f_auto?token=06cec01a0400dbce04b4ab2c62f3229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848" y="2353444"/>
            <a:ext cx="6096000" cy="3019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88590" y="4441676"/>
            <a:ext cx="1703618" cy="738664"/>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如果提示需要验证</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按照</a:t>
            </a:r>
            <a:r>
              <a:rPr lang="zh-CN" altLang="en-US" sz="1400" dirty="0">
                <a:solidFill>
                  <a:srgbClr val="1E2635"/>
                </a:solidFill>
                <a:latin typeface="微软雅黑 Light" panose="020B0502040204020203" pitchFamily="34" charset="-122"/>
                <a:ea typeface="微软雅黑 Light" panose="020B0502040204020203" pitchFamily="34" charset="-122"/>
              </a:rPr>
              <a:t>提示操作即可</a:t>
            </a:r>
          </a:p>
        </p:txBody>
      </p:sp>
    </p:spTree>
    <p:extLst>
      <p:ext uri="{BB962C8B-B14F-4D97-AF65-F5344CB8AC3E}">
        <p14:creationId xmlns:p14="http://schemas.microsoft.com/office/powerpoint/2010/main" val="1618863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TextBox 2"/>
          <p:cNvSpPr txBox="1"/>
          <p:nvPr/>
        </p:nvSpPr>
        <p:spPr>
          <a:xfrm>
            <a:off x="179512" y="187058"/>
            <a:ext cx="2308200"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入门</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准备服务器</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60000" y="769268"/>
            <a:ext cx="8640000" cy="738664"/>
          </a:xfrm>
          <a:prstGeom prst="rect">
            <a:avLst/>
          </a:prstGeom>
          <a:noFill/>
        </p:spPr>
        <p:txBody>
          <a:bodyPr wrap="square" rtlCol="0">
            <a:spAutoFit/>
          </a:bodyPr>
          <a:lstStyle/>
          <a:p>
            <a:pPr>
              <a:lnSpc>
                <a:spcPct val="150000"/>
              </a:lnSpc>
            </a:pP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zh-CN" altLang="en-US" sz="1400" dirty="0">
                <a:solidFill>
                  <a:srgbClr val="1E2635"/>
                </a:solidFill>
                <a:latin typeface="微软雅黑 Light" panose="020B0502040204020203" pitchFamily="34" charset="-122"/>
                <a:ea typeface="微软雅黑 Light" panose="020B0502040204020203" pitchFamily="34" charset="-122"/>
              </a:rPr>
              <a:t>添加</a:t>
            </a:r>
            <a:r>
              <a:rPr lang="zh-CN" altLang="en-US" sz="1400" dirty="0" smtClean="0">
                <a:solidFill>
                  <a:srgbClr val="1E2635"/>
                </a:solidFill>
                <a:latin typeface="微软雅黑 Light" panose="020B0502040204020203" pitchFamily="34" charset="-122"/>
                <a:ea typeface="微软雅黑 Light" panose="020B0502040204020203" pitchFamily="34" charset="-122"/>
              </a:rPr>
              <a:t>成功后就可以</a:t>
            </a:r>
            <a:r>
              <a:rPr lang="zh-CN" altLang="en-US" sz="1400" dirty="0">
                <a:solidFill>
                  <a:srgbClr val="1E2635"/>
                </a:solidFill>
                <a:latin typeface="微软雅黑 Light" panose="020B0502040204020203" pitchFamily="34" charset="-122"/>
                <a:ea typeface="微软雅黑 Light" panose="020B0502040204020203" pitchFamily="34" charset="-122"/>
              </a:rPr>
              <a:t>在一个聊天群和</a:t>
            </a:r>
            <a:r>
              <a:rPr lang="en-US" altLang="zh-CN" sz="1400" dirty="0">
                <a:solidFill>
                  <a:srgbClr val="1E2635"/>
                </a:solidFill>
                <a:latin typeface="微软雅黑 Light" panose="020B0502040204020203" pitchFamily="34" charset="-122"/>
                <a:ea typeface="微软雅黑 Light" panose="020B0502040204020203" pitchFamily="34" charset="-122"/>
              </a:rPr>
              <a:t>MJ</a:t>
            </a:r>
            <a:r>
              <a:rPr lang="zh-CN" altLang="en-US" sz="1400" dirty="0">
                <a:solidFill>
                  <a:srgbClr val="1E2635"/>
                </a:solidFill>
                <a:latin typeface="微软雅黑 Light" panose="020B0502040204020203" pitchFamily="34" charset="-122"/>
                <a:ea typeface="微软雅黑 Light" panose="020B0502040204020203" pitchFamily="34" charset="-122"/>
              </a:rPr>
              <a:t>机器人进行互动了，但是聊天群人会很多，有时候会</a:t>
            </a:r>
            <a:r>
              <a:rPr lang="zh-CN" altLang="en-US" sz="1400" dirty="0" smtClean="0">
                <a:solidFill>
                  <a:srgbClr val="1E2635"/>
                </a:solidFill>
                <a:latin typeface="微软雅黑 Light" panose="020B0502040204020203" pitchFamily="34" charset="-122"/>
                <a:ea typeface="微软雅黑 Light" panose="020B0502040204020203" pitchFamily="34" charset="-122"/>
              </a:rPr>
              <a:t>把聊天</a:t>
            </a:r>
            <a:r>
              <a:rPr lang="zh-CN" altLang="en-US" sz="1400" dirty="0">
                <a:solidFill>
                  <a:srgbClr val="1E2635"/>
                </a:solidFill>
                <a:latin typeface="微软雅黑 Light" panose="020B0502040204020203" pitchFamily="34" charset="-122"/>
                <a:ea typeface="微软雅黑 Light" panose="020B0502040204020203" pitchFamily="34" charset="-122"/>
              </a:rPr>
              <a:t>刷掉。这时候就需要由群聊变为单聊，建立一个自己的聊天服务器，与</a:t>
            </a:r>
            <a:r>
              <a:rPr lang="en-US" altLang="zh-CN" sz="1400" dirty="0">
                <a:solidFill>
                  <a:srgbClr val="1E2635"/>
                </a:solidFill>
                <a:latin typeface="微软雅黑 Light" panose="020B0502040204020203" pitchFamily="34" charset="-122"/>
                <a:ea typeface="微软雅黑 Light" panose="020B0502040204020203" pitchFamily="34" charset="-122"/>
              </a:rPr>
              <a:t>MJ</a:t>
            </a:r>
            <a:r>
              <a:rPr lang="zh-CN" altLang="en-US" sz="1400" dirty="0">
                <a:solidFill>
                  <a:srgbClr val="1E2635"/>
                </a:solidFill>
                <a:latin typeface="微软雅黑 Light" panose="020B0502040204020203" pitchFamily="34" charset="-122"/>
                <a:ea typeface="微软雅黑 Light" panose="020B0502040204020203" pitchFamily="34" charset="-122"/>
              </a:rPr>
              <a:t>机器人进行</a:t>
            </a:r>
            <a:r>
              <a:rPr lang="en-US" altLang="zh-CN" sz="1400" dirty="0">
                <a:solidFill>
                  <a:srgbClr val="1E2635"/>
                </a:solidFill>
                <a:latin typeface="微软雅黑 Light" panose="020B0502040204020203" pitchFamily="34" charset="-122"/>
                <a:ea typeface="微软雅黑 Light" panose="020B0502040204020203" pitchFamily="34" charset="-122"/>
              </a:rPr>
              <a:t>1v1</a:t>
            </a:r>
            <a:r>
              <a:rPr lang="zh-CN" altLang="en-US" sz="1400" dirty="0">
                <a:solidFill>
                  <a:srgbClr val="1E2635"/>
                </a:solidFill>
                <a:latin typeface="微软雅黑 Light" panose="020B0502040204020203" pitchFamily="34" charset="-122"/>
                <a:ea typeface="微软雅黑 Light" panose="020B0502040204020203" pitchFamily="34" charset="-122"/>
              </a:rPr>
              <a:t>的对话。</a:t>
            </a:r>
          </a:p>
        </p:txBody>
      </p:sp>
      <p:sp>
        <p:nvSpPr>
          <p:cNvPr id="13" name="TextBox 12"/>
          <p:cNvSpPr txBox="1"/>
          <p:nvPr/>
        </p:nvSpPr>
        <p:spPr>
          <a:xfrm>
            <a:off x="760000" y="1579280"/>
            <a:ext cx="8640000" cy="378886"/>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在</a:t>
            </a:r>
            <a:r>
              <a:rPr lang="en-US" altLang="zh-CN" sz="1400" dirty="0">
                <a:solidFill>
                  <a:srgbClr val="1E2635"/>
                </a:solidFill>
                <a:latin typeface="微软雅黑 Light" panose="020B0502040204020203" pitchFamily="34" charset="-122"/>
                <a:ea typeface="微软雅黑 Light" panose="020B0502040204020203" pitchFamily="34" charset="-122"/>
              </a:rPr>
              <a:t>Discord</a:t>
            </a:r>
            <a:r>
              <a:rPr lang="zh-CN" altLang="en-US" sz="1400" dirty="0">
                <a:solidFill>
                  <a:srgbClr val="1E2635"/>
                </a:solidFill>
                <a:latin typeface="微软雅黑 Light" panose="020B0502040204020203" pitchFamily="34" charset="-122"/>
                <a:ea typeface="微软雅黑 Light" panose="020B0502040204020203" pitchFamily="34" charset="-122"/>
              </a:rPr>
              <a:t>左侧，点击加号按钮并按照提示</a:t>
            </a:r>
            <a:r>
              <a:rPr lang="zh-CN" altLang="en-US" sz="1400" dirty="0" smtClean="0">
                <a:solidFill>
                  <a:srgbClr val="1E2635"/>
                </a:solidFill>
                <a:latin typeface="微软雅黑 Light" panose="020B0502040204020203" pitchFamily="34" charset="-122"/>
                <a:ea typeface="微软雅黑 Light" panose="020B0502040204020203" pitchFamily="34" charset="-122"/>
              </a:rPr>
              <a:t>操作。</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pic>
        <p:nvPicPr>
          <p:cNvPr id="14" name="Picture 2" descr="https://pics5.baidu.com/feed/267f9e2f07082838fa6fd7175b2cba0d4d08f191.jpeg@f_auto?token=dd1e11824de1702d90700af543908370"/>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760000" y="2138199"/>
            <a:ext cx="3048000" cy="32004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pics5.baidu.com/feed/b17eca8065380cd7a492a83543f1be385b82819f.jpeg@f_auto?token=7b6d9bb727a81fd2f813eba02b6430ac"/>
          <p:cNvPicPr>
            <a:picLocks noChangeAspect="1" noChangeArrowheads="1"/>
          </p:cNvPicPr>
          <p:nvPr/>
        </p:nvPicPr>
        <p:blipFill rotWithShape="1">
          <a:blip r:embed="rId3">
            <a:extLst>
              <a:ext uri="{28A0092B-C50C-407E-A947-70E740481C1C}">
                <a14:useLocalDpi xmlns:a14="http://schemas.microsoft.com/office/drawing/2010/main" val="0"/>
              </a:ext>
            </a:extLst>
          </a:blip>
          <a:srcRect l="19547" r="23125"/>
          <a:stretch/>
        </p:blipFill>
        <p:spPr bwMode="auto">
          <a:xfrm>
            <a:off x="4143896" y="2138200"/>
            <a:ext cx="3091083" cy="29908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pics7.baidu.com/feed/8644ebf81a4c510f5b6202dd83ec3621d62aa591.jpeg@f_auto?token=332f9b38f73c78d12e29dec77837bc5f"/>
          <p:cNvPicPr>
            <a:picLocks noChangeAspect="1" noChangeArrowheads="1"/>
          </p:cNvPicPr>
          <p:nvPr/>
        </p:nvPicPr>
        <p:blipFill rotWithShape="1">
          <a:blip r:embed="rId4">
            <a:extLst>
              <a:ext uri="{28A0092B-C50C-407E-A947-70E740481C1C}">
                <a14:useLocalDpi xmlns:a14="http://schemas.microsoft.com/office/drawing/2010/main" val="0"/>
              </a:ext>
            </a:extLst>
          </a:blip>
          <a:srcRect l="-1" r="63591"/>
          <a:stretch/>
        </p:blipFill>
        <p:spPr bwMode="auto">
          <a:xfrm>
            <a:off x="7456264" y="2138199"/>
            <a:ext cx="2219560" cy="2990850"/>
          </a:xfrm>
          <a:prstGeom prst="rect">
            <a:avLst/>
          </a:prstGeom>
          <a:noFill/>
          <a:extLst>
            <a:ext uri="{909E8E84-426E-40DD-AFC4-6F175D3DCCD1}">
              <a14:hiddenFill xmlns:a14="http://schemas.microsoft.com/office/drawing/2010/main">
                <a:solidFill>
                  <a:srgbClr val="FFFFFF"/>
                </a:solidFill>
              </a14:hiddenFill>
            </a:ext>
          </a:extLst>
        </p:spPr>
      </p:pic>
      <p:sp>
        <p:nvSpPr>
          <p:cNvPr id="17" name="椭圆 16"/>
          <p:cNvSpPr/>
          <p:nvPr/>
        </p:nvSpPr>
        <p:spPr>
          <a:xfrm>
            <a:off x="3153660" y="3217540"/>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p:txBody>
      </p:sp>
      <p:sp>
        <p:nvSpPr>
          <p:cNvPr id="18" name="椭圆 17"/>
          <p:cNvSpPr/>
          <p:nvPr/>
        </p:nvSpPr>
        <p:spPr>
          <a:xfrm>
            <a:off x="5872088" y="2947384"/>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2</a:t>
            </a:r>
          </a:p>
        </p:txBody>
      </p:sp>
      <p:sp>
        <p:nvSpPr>
          <p:cNvPr id="19" name="椭圆 18"/>
          <p:cNvSpPr/>
          <p:nvPr/>
        </p:nvSpPr>
        <p:spPr>
          <a:xfrm>
            <a:off x="7942444" y="2915348"/>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3</a:t>
            </a:r>
          </a:p>
        </p:txBody>
      </p:sp>
    </p:spTree>
    <p:extLst>
      <p:ext uri="{BB962C8B-B14F-4D97-AF65-F5344CB8AC3E}">
        <p14:creationId xmlns:p14="http://schemas.microsoft.com/office/powerpoint/2010/main" val="2146840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TextBox 2"/>
          <p:cNvSpPr txBox="1"/>
          <p:nvPr/>
        </p:nvSpPr>
        <p:spPr>
          <a:xfrm>
            <a:off x="179512" y="187058"/>
            <a:ext cx="2308200"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入门</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准备服务器</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60000" y="707738"/>
            <a:ext cx="8640000" cy="415498"/>
          </a:xfrm>
          <a:prstGeom prst="rect">
            <a:avLst/>
          </a:prstGeom>
          <a:noFill/>
        </p:spPr>
        <p:txBody>
          <a:bodyPr wrap="square" rtlCol="0">
            <a:spAutoFit/>
          </a:bodyPr>
          <a:lstStyle/>
          <a:p>
            <a:pPr>
              <a:lnSpc>
                <a:spcPct val="150000"/>
              </a:lnSpc>
            </a:pPr>
            <a:r>
              <a:rPr lang="en-US" altLang="zh-CN" sz="1400" dirty="0">
                <a:solidFill>
                  <a:srgbClr val="1E2635"/>
                </a:solidFill>
                <a:latin typeface="微软雅黑 Light" panose="020B0502040204020203" pitchFamily="34" charset="-122"/>
                <a:ea typeface="微软雅黑 Light" panose="020B0502040204020203" pitchFamily="34" charset="-122"/>
              </a:rPr>
              <a:t>2</a:t>
            </a:r>
            <a:r>
              <a:rPr lang="en-US" altLang="zh-CN" sz="1400" dirty="0" smtClean="0">
                <a:solidFill>
                  <a:srgbClr val="1E2635"/>
                </a:solidFill>
                <a:latin typeface="微软雅黑 Light" panose="020B0502040204020203" pitchFamily="34" charset="-122"/>
                <a:ea typeface="微软雅黑 Light" panose="020B0502040204020203" pitchFamily="34" charset="-122"/>
              </a:rPr>
              <a:t>.</a:t>
            </a:r>
            <a:r>
              <a:rPr lang="zh-CN" altLang="en-US" sz="1400" dirty="0">
                <a:solidFill>
                  <a:srgbClr val="1E2635"/>
                </a:solidFill>
                <a:latin typeface="微软雅黑 Light" panose="020B0502040204020203" pitchFamily="34" charset="-122"/>
                <a:ea typeface="微软雅黑 Light" panose="020B0502040204020203" pitchFamily="34" charset="-122"/>
              </a:rPr>
              <a:t>将</a:t>
            </a: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en-US" altLang="zh-CN" sz="1400" dirty="0">
                <a:solidFill>
                  <a:srgbClr val="1E2635"/>
                </a:solidFill>
                <a:latin typeface="微软雅黑 Light" panose="020B0502040204020203" pitchFamily="34" charset="-122"/>
                <a:ea typeface="微软雅黑 Light" panose="020B0502040204020203" pitchFamily="34" charset="-122"/>
              </a:rPr>
              <a:t> bot</a:t>
            </a:r>
            <a:r>
              <a:rPr lang="zh-CN" altLang="en-US" sz="1400" dirty="0">
                <a:solidFill>
                  <a:srgbClr val="1E2635"/>
                </a:solidFill>
                <a:latin typeface="微软雅黑 Light" panose="020B0502040204020203" pitchFamily="34" charset="-122"/>
                <a:ea typeface="微软雅黑 Light" panose="020B0502040204020203" pitchFamily="34" charset="-122"/>
              </a:rPr>
              <a:t>添加到自己的服务器</a:t>
            </a:r>
          </a:p>
        </p:txBody>
      </p:sp>
      <p:sp>
        <p:nvSpPr>
          <p:cNvPr id="5" name="TextBox 4"/>
          <p:cNvSpPr txBox="1"/>
          <p:nvPr/>
        </p:nvSpPr>
        <p:spPr>
          <a:xfrm>
            <a:off x="769684" y="1273324"/>
            <a:ext cx="8640000" cy="378886"/>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点击</a:t>
            </a:r>
            <a:r>
              <a:rPr lang="en-US" altLang="zh-CN" sz="1400" dirty="0">
                <a:solidFill>
                  <a:srgbClr val="1E2635"/>
                </a:solidFill>
                <a:latin typeface="微软雅黑 Light" panose="020B0502040204020203" pitchFamily="34" charset="-122"/>
                <a:ea typeface="微软雅黑 Light" panose="020B0502040204020203" pitchFamily="34" charset="-122"/>
              </a:rPr>
              <a:t>logo</a:t>
            </a:r>
            <a:r>
              <a:rPr lang="zh-CN" altLang="en-US" sz="1400" dirty="0">
                <a:solidFill>
                  <a:srgbClr val="1E2635"/>
                </a:solidFill>
                <a:latin typeface="微软雅黑 Light" panose="020B0502040204020203" pitchFamily="34" charset="-122"/>
                <a:ea typeface="微软雅黑 Light" panose="020B0502040204020203" pitchFamily="34" charset="-122"/>
              </a:rPr>
              <a:t>先回到</a:t>
            </a: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zh-CN" altLang="en-US" sz="1400" dirty="0">
                <a:solidFill>
                  <a:srgbClr val="1E2635"/>
                </a:solidFill>
                <a:latin typeface="微软雅黑 Light" panose="020B0502040204020203" pitchFamily="34" charset="-122"/>
                <a:ea typeface="微软雅黑 Light" panose="020B0502040204020203" pitchFamily="34" charset="-122"/>
              </a:rPr>
              <a:t>的服务，在任意群组里面找到带有</a:t>
            </a:r>
            <a:r>
              <a:rPr lang="en-US" altLang="zh-CN" sz="1400" dirty="0">
                <a:solidFill>
                  <a:srgbClr val="1E2635"/>
                </a:solidFill>
                <a:latin typeface="微软雅黑 Light" panose="020B0502040204020203" pitchFamily="34" charset="-122"/>
                <a:ea typeface="微软雅黑 Light" panose="020B0502040204020203" pitchFamily="34" charset="-122"/>
              </a:rPr>
              <a:t>logo</a:t>
            </a:r>
            <a:r>
              <a:rPr lang="zh-CN" altLang="en-US" sz="1400" dirty="0">
                <a:solidFill>
                  <a:srgbClr val="1E2635"/>
                </a:solidFill>
                <a:latin typeface="微软雅黑 Light" panose="020B0502040204020203" pitchFamily="34" charset="-122"/>
                <a:ea typeface="微软雅黑 Light" panose="020B0502040204020203" pitchFamily="34" charset="-122"/>
              </a:rPr>
              <a:t>的</a:t>
            </a:r>
            <a:r>
              <a:rPr lang="en-US" altLang="zh-CN" sz="1400" dirty="0">
                <a:solidFill>
                  <a:srgbClr val="1E2635"/>
                </a:solidFill>
                <a:latin typeface="微软雅黑 Light" panose="020B0502040204020203" pitchFamily="34" charset="-122"/>
                <a:ea typeface="微软雅黑 Light" panose="020B0502040204020203" pitchFamily="34" charset="-122"/>
              </a:rPr>
              <a:t>【</a:t>
            </a: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en-US" altLang="zh-CN" sz="1400" dirty="0">
                <a:solidFill>
                  <a:srgbClr val="1E2635"/>
                </a:solidFill>
                <a:latin typeface="微软雅黑 Light" panose="020B0502040204020203" pitchFamily="34" charset="-122"/>
                <a:ea typeface="微软雅黑 Light" panose="020B0502040204020203" pitchFamily="34" charset="-122"/>
              </a:rPr>
              <a:t> Bot】</a:t>
            </a:r>
            <a:r>
              <a:rPr lang="zh-CN" altLang="en-US" sz="1400" dirty="0">
                <a:solidFill>
                  <a:srgbClr val="1E2635"/>
                </a:solidFill>
                <a:latin typeface="微软雅黑 Light" panose="020B0502040204020203" pitchFamily="34" charset="-122"/>
                <a:ea typeface="微软雅黑 Light" panose="020B0502040204020203" pitchFamily="34" charset="-122"/>
              </a:rPr>
              <a:t>机器人头像单击</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pic>
        <p:nvPicPr>
          <p:cNvPr id="4098" name="Picture 2" descr="https://pics3.baidu.com/feed/472309f79052982260903840327f68c70846d4d7.jpeg@f_auto?token=7e1d1cb6558d87fb994147125e6285b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536" y="1780253"/>
            <a:ext cx="609600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235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TextBox 2"/>
          <p:cNvSpPr txBox="1"/>
          <p:nvPr/>
        </p:nvSpPr>
        <p:spPr>
          <a:xfrm>
            <a:off x="179512" y="187058"/>
            <a:ext cx="2308200"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入门</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准备服务器</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60000" y="707738"/>
            <a:ext cx="8640000" cy="378886"/>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选择刚刚自己创建的服务器</a:t>
            </a:r>
          </a:p>
        </p:txBody>
      </p:sp>
      <p:pic>
        <p:nvPicPr>
          <p:cNvPr id="8196" name="Picture 4" descr="https://pics5.baidu.com/feed/f11f3a292df5e0feee0f9752bfd527a45fdf728b.jpeg@f_auto?token=a9694dd5e3dbd345cd2574402b9686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536" y="1201316"/>
            <a:ext cx="5732546" cy="414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2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TextBox 2"/>
          <p:cNvSpPr txBox="1"/>
          <p:nvPr/>
        </p:nvSpPr>
        <p:spPr>
          <a:xfrm>
            <a:off x="179512" y="187058"/>
            <a:ext cx="2308200"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入门</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准备服务器</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60000" y="707738"/>
            <a:ext cx="8640000" cy="378886"/>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这样只有你和</a:t>
            </a: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en-US" altLang="zh-CN" sz="1400" dirty="0">
                <a:solidFill>
                  <a:srgbClr val="1E2635"/>
                </a:solidFill>
                <a:latin typeface="微软雅黑 Light" panose="020B0502040204020203" pitchFamily="34" charset="-122"/>
                <a:ea typeface="微软雅黑 Light" panose="020B0502040204020203" pitchFamily="34" charset="-122"/>
              </a:rPr>
              <a:t> bot</a:t>
            </a:r>
            <a:r>
              <a:rPr lang="zh-CN" altLang="en-US" sz="1400" dirty="0">
                <a:solidFill>
                  <a:srgbClr val="1E2635"/>
                </a:solidFill>
                <a:latin typeface="微软雅黑 Light" panose="020B0502040204020203" pitchFamily="34" charset="-122"/>
                <a:ea typeface="微软雅黑 Light" panose="020B0502040204020203" pitchFamily="34" charset="-122"/>
              </a:rPr>
              <a:t>两个人的群聊频道就建成了，同样的方法还可以把</a:t>
            </a:r>
            <a:r>
              <a:rPr lang="en-US" altLang="zh-CN" sz="1400" dirty="0" err="1">
                <a:solidFill>
                  <a:srgbClr val="1E2635"/>
                </a:solidFill>
                <a:latin typeface="微软雅黑 Light" panose="020B0502040204020203" pitchFamily="34" charset="-122"/>
                <a:ea typeface="微软雅黑 Light" panose="020B0502040204020203" pitchFamily="34" charset="-122"/>
              </a:rPr>
              <a:t>niji</a:t>
            </a:r>
            <a:r>
              <a:rPr lang="zh-CN" altLang="en-US" sz="1400" dirty="0">
                <a:solidFill>
                  <a:srgbClr val="1E2635"/>
                </a:solidFill>
                <a:latin typeface="微软雅黑 Light" panose="020B0502040204020203" pitchFamily="34" charset="-122"/>
                <a:ea typeface="微软雅黑 Light" panose="020B0502040204020203" pitchFamily="34" charset="-122"/>
              </a:rPr>
              <a:t>机器人也放</a:t>
            </a:r>
            <a:r>
              <a:rPr lang="zh-CN" altLang="en-US" sz="1400" dirty="0" smtClean="0">
                <a:solidFill>
                  <a:srgbClr val="1E2635"/>
                </a:solidFill>
                <a:latin typeface="微软雅黑 Light" panose="020B0502040204020203" pitchFamily="34" charset="-122"/>
                <a:ea typeface="微软雅黑 Light" panose="020B0502040204020203" pitchFamily="34" charset="-122"/>
              </a:rPr>
              <a:t>进来。</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pic>
        <p:nvPicPr>
          <p:cNvPr id="10242" name="Picture 2" descr="https://pics2.baidu.com/feed/4e4a20a4462309f75d0fe1f391bb1fffd6cad635.jpeg@f_auto?token=a8cca7edadd90cb70a0cd362659c85a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056" y="1201316"/>
            <a:ext cx="6096000" cy="30765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0000" y="4477048"/>
            <a:ext cx="8640000" cy="378886"/>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完成以上步骤后，我们已为</a:t>
            </a: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zh-CN" altLang="en-US" sz="1400" dirty="0">
                <a:solidFill>
                  <a:srgbClr val="1E2635"/>
                </a:solidFill>
                <a:latin typeface="微软雅黑 Light" panose="020B0502040204020203" pitchFamily="34" charset="-122"/>
                <a:ea typeface="微软雅黑 Light" panose="020B0502040204020203" pitchFamily="34" charset="-122"/>
              </a:rPr>
              <a:t>做好了服务器准备。</a:t>
            </a:r>
          </a:p>
        </p:txBody>
      </p:sp>
    </p:spTree>
    <p:extLst>
      <p:ext uri="{BB962C8B-B14F-4D97-AF65-F5344CB8AC3E}">
        <p14:creationId xmlns:p14="http://schemas.microsoft.com/office/powerpoint/2010/main" val="2046374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0000" y="634670"/>
            <a:ext cx="8640000" cy="1708160"/>
          </a:xfrm>
          <a:prstGeom prst="rect">
            <a:avLst/>
          </a:prstGeom>
          <a:noFill/>
        </p:spPr>
        <p:txBody>
          <a:bodyPr wrap="square" rtlCol="0">
            <a:spAutoFit/>
          </a:bodyPr>
          <a:lstStyle/>
          <a:p>
            <a:pPr>
              <a:lnSpc>
                <a:spcPct val="150000"/>
              </a:lnSpc>
            </a:pP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zh-CN" altLang="en-US" sz="1400" dirty="0">
                <a:solidFill>
                  <a:srgbClr val="1E2635"/>
                </a:solidFill>
                <a:latin typeface="微软雅黑 Light" panose="020B0502040204020203" pitchFamily="34" charset="-122"/>
                <a:ea typeface="微软雅黑 Light" panose="020B0502040204020203" pitchFamily="34" charset="-122"/>
              </a:rPr>
              <a:t>需要付费订阅才能使用，提供多种会员模式。</a:t>
            </a:r>
            <a:endParaRPr lang="en-US" altLang="zh-CN" sz="1400" dirty="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基础：每月</a:t>
            </a:r>
            <a:r>
              <a:rPr lang="en-US" altLang="zh-CN" sz="1400" dirty="0">
                <a:solidFill>
                  <a:srgbClr val="1E2635"/>
                </a:solidFill>
                <a:latin typeface="微软雅黑 Light" panose="020B0502040204020203" pitchFamily="34" charset="-122"/>
                <a:ea typeface="微软雅黑 Light" panose="020B0502040204020203" pitchFamily="34" charset="-122"/>
              </a:rPr>
              <a:t>10</a:t>
            </a:r>
            <a:r>
              <a:rPr lang="zh-CN" altLang="en-US" sz="1400" dirty="0">
                <a:solidFill>
                  <a:srgbClr val="1E2635"/>
                </a:solidFill>
                <a:latin typeface="微软雅黑 Light" panose="020B0502040204020203" pitchFamily="34" charset="-122"/>
                <a:ea typeface="微软雅黑 Light" panose="020B0502040204020203" pitchFamily="34" charset="-122"/>
              </a:rPr>
              <a:t>美元，年费为</a:t>
            </a:r>
            <a:r>
              <a:rPr lang="en-US" altLang="zh-CN" sz="1400" dirty="0">
                <a:solidFill>
                  <a:srgbClr val="1E2635"/>
                </a:solidFill>
                <a:latin typeface="微软雅黑 Light" panose="020B0502040204020203" pitchFamily="34" charset="-122"/>
                <a:ea typeface="微软雅黑 Light" panose="020B0502040204020203" pitchFamily="34" charset="-122"/>
              </a:rPr>
              <a:t>8</a:t>
            </a:r>
            <a:r>
              <a:rPr lang="zh-CN" altLang="en-US" sz="1400" dirty="0">
                <a:solidFill>
                  <a:srgbClr val="1E2635"/>
                </a:solidFill>
                <a:latin typeface="微软雅黑 Light" panose="020B0502040204020203" pitchFamily="34" charset="-122"/>
                <a:ea typeface="微软雅黑 Light" panose="020B0502040204020203" pitchFamily="34" charset="-122"/>
              </a:rPr>
              <a:t>美元</a:t>
            </a:r>
            <a:r>
              <a:rPr lang="en-US" altLang="zh-CN" sz="1400" dirty="0">
                <a:solidFill>
                  <a:srgbClr val="1E2635"/>
                </a:solidFill>
                <a:latin typeface="微软雅黑 Light" panose="020B0502040204020203" pitchFamily="34" charset="-122"/>
                <a:ea typeface="微软雅黑 Light" panose="020B0502040204020203" pitchFamily="34" charset="-122"/>
              </a:rPr>
              <a:t>/</a:t>
            </a:r>
            <a:r>
              <a:rPr lang="zh-CN" altLang="en-US" sz="1400" dirty="0">
                <a:solidFill>
                  <a:srgbClr val="1E2635"/>
                </a:solidFill>
                <a:latin typeface="微软雅黑 Light" panose="020B0502040204020203" pitchFamily="34" charset="-122"/>
                <a:ea typeface="微软雅黑 Light" panose="020B0502040204020203" pitchFamily="34" charset="-122"/>
              </a:rPr>
              <a:t>月。预计每月可以生成小于</a:t>
            </a:r>
            <a:r>
              <a:rPr lang="en-US" altLang="zh-CN" sz="1400" dirty="0">
                <a:solidFill>
                  <a:srgbClr val="1E2635"/>
                </a:solidFill>
                <a:latin typeface="微软雅黑 Light" panose="020B0502040204020203" pitchFamily="34" charset="-122"/>
                <a:ea typeface="微软雅黑 Light" panose="020B0502040204020203" pitchFamily="34" charset="-122"/>
              </a:rPr>
              <a:t>200</a:t>
            </a:r>
            <a:r>
              <a:rPr lang="zh-CN" altLang="en-US" sz="1400" dirty="0">
                <a:solidFill>
                  <a:srgbClr val="1E2635"/>
                </a:solidFill>
                <a:latin typeface="微软雅黑 Light" panose="020B0502040204020203" pitchFamily="34" charset="-122"/>
                <a:ea typeface="微软雅黑 Light" panose="020B0502040204020203" pitchFamily="34" charset="-122"/>
              </a:rPr>
              <a:t>张图像，生成速度缓慢。</a:t>
            </a:r>
          </a:p>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标准：每月</a:t>
            </a:r>
            <a:r>
              <a:rPr lang="en-US" altLang="zh-CN" sz="1400" dirty="0">
                <a:solidFill>
                  <a:srgbClr val="1E2635"/>
                </a:solidFill>
                <a:latin typeface="微软雅黑 Light" panose="020B0502040204020203" pitchFamily="34" charset="-122"/>
                <a:ea typeface="微软雅黑 Light" panose="020B0502040204020203" pitchFamily="34" charset="-122"/>
              </a:rPr>
              <a:t>30</a:t>
            </a:r>
            <a:r>
              <a:rPr lang="zh-CN" altLang="en-US" sz="1400" dirty="0">
                <a:solidFill>
                  <a:srgbClr val="1E2635"/>
                </a:solidFill>
                <a:latin typeface="微软雅黑 Light" panose="020B0502040204020203" pitchFamily="34" charset="-122"/>
                <a:ea typeface="微软雅黑 Light" panose="020B0502040204020203" pitchFamily="34" charset="-122"/>
              </a:rPr>
              <a:t>美元，年费为</a:t>
            </a:r>
            <a:r>
              <a:rPr lang="en-US" altLang="zh-CN" sz="1400" dirty="0">
                <a:solidFill>
                  <a:srgbClr val="1E2635"/>
                </a:solidFill>
                <a:latin typeface="微软雅黑 Light" panose="020B0502040204020203" pitchFamily="34" charset="-122"/>
                <a:ea typeface="微软雅黑 Light" panose="020B0502040204020203" pitchFamily="34" charset="-122"/>
              </a:rPr>
              <a:t>24</a:t>
            </a:r>
            <a:r>
              <a:rPr lang="zh-CN" altLang="en-US" sz="1400" dirty="0">
                <a:solidFill>
                  <a:srgbClr val="1E2635"/>
                </a:solidFill>
                <a:latin typeface="微软雅黑 Light" panose="020B0502040204020203" pitchFamily="34" charset="-122"/>
                <a:ea typeface="微软雅黑 Light" panose="020B0502040204020203" pitchFamily="34" charset="-122"/>
              </a:rPr>
              <a:t>美元</a:t>
            </a:r>
            <a:r>
              <a:rPr lang="en-US" altLang="zh-CN" sz="1400" dirty="0">
                <a:solidFill>
                  <a:srgbClr val="1E2635"/>
                </a:solidFill>
                <a:latin typeface="微软雅黑 Light" panose="020B0502040204020203" pitchFamily="34" charset="-122"/>
                <a:ea typeface="微软雅黑 Light" panose="020B0502040204020203" pitchFamily="34" charset="-122"/>
              </a:rPr>
              <a:t>/</a:t>
            </a:r>
            <a:r>
              <a:rPr lang="zh-CN" altLang="en-US" sz="1400" dirty="0">
                <a:solidFill>
                  <a:srgbClr val="1E2635"/>
                </a:solidFill>
                <a:latin typeface="微软雅黑 Light" panose="020B0502040204020203" pitchFamily="34" charset="-122"/>
                <a:ea typeface="微软雅黑 Light" panose="020B0502040204020203" pitchFamily="34" charset="-122"/>
              </a:rPr>
              <a:t>月。除基础功能外，允许用户无限量生成图像，但生成速度较慢。</a:t>
            </a:r>
          </a:p>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专业：每月</a:t>
            </a:r>
            <a:r>
              <a:rPr lang="en-US" altLang="zh-CN" sz="1400" dirty="0">
                <a:solidFill>
                  <a:srgbClr val="1E2635"/>
                </a:solidFill>
                <a:latin typeface="微软雅黑 Light" panose="020B0502040204020203" pitchFamily="34" charset="-122"/>
                <a:ea typeface="微软雅黑 Light" panose="020B0502040204020203" pitchFamily="34" charset="-122"/>
              </a:rPr>
              <a:t>60</a:t>
            </a:r>
            <a:r>
              <a:rPr lang="zh-CN" altLang="en-US" sz="1400" dirty="0">
                <a:solidFill>
                  <a:srgbClr val="1E2635"/>
                </a:solidFill>
                <a:latin typeface="微软雅黑 Light" panose="020B0502040204020203" pitchFamily="34" charset="-122"/>
                <a:ea typeface="微软雅黑 Light" panose="020B0502040204020203" pitchFamily="34" charset="-122"/>
              </a:rPr>
              <a:t>美元，年费为</a:t>
            </a:r>
            <a:r>
              <a:rPr lang="en-US" altLang="zh-CN" sz="1400" dirty="0">
                <a:solidFill>
                  <a:srgbClr val="1E2635"/>
                </a:solidFill>
                <a:latin typeface="微软雅黑 Light" panose="020B0502040204020203" pitchFamily="34" charset="-122"/>
                <a:ea typeface="微软雅黑 Light" panose="020B0502040204020203" pitchFamily="34" charset="-122"/>
              </a:rPr>
              <a:t>48</a:t>
            </a:r>
            <a:r>
              <a:rPr lang="zh-CN" altLang="en-US" sz="1400" dirty="0">
                <a:solidFill>
                  <a:srgbClr val="1E2635"/>
                </a:solidFill>
                <a:latin typeface="微软雅黑 Light" panose="020B0502040204020203" pitchFamily="34" charset="-122"/>
                <a:ea typeface="微软雅黑 Light" panose="020B0502040204020203" pitchFamily="34" charset="-122"/>
              </a:rPr>
              <a:t>美元</a:t>
            </a:r>
            <a:r>
              <a:rPr lang="en-US" altLang="zh-CN" sz="1400" dirty="0">
                <a:solidFill>
                  <a:srgbClr val="1E2635"/>
                </a:solidFill>
                <a:latin typeface="微软雅黑 Light" panose="020B0502040204020203" pitchFamily="34" charset="-122"/>
                <a:ea typeface="微软雅黑 Light" panose="020B0502040204020203" pitchFamily="34" charset="-122"/>
              </a:rPr>
              <a:t>/</a:t>
            </a:r>
            <a:r>
              <a:rPr lang="zh-CN" altLang="en-US" sz="1400" dirty="0">
                <a:solidFill>
                  <a:srgbClr val="1E2635"/>
                </a:solidFill>
                <a:latin typeface="微软雅黑 Light" panose="020B0502040204020203" pitchFamily="34" charset="-122"/>
                <a:ea typeface="微软雅黑 Light" panose="020B0502040204020203" pitchFamily="34" charset="-122"/>
              </a:rPr>
              <a:t>月。除上述功能外，提供了隐身模式，</a:t>
            </a:r>
            <a:r>
              <a:rPr lang="zh-CN" altLang="en-US" sz="1400" dirty="0" smtClean="0">
                <a:solidFill>
                  <a:srgbClr val="1E2635"/>
                </a:solidFill>
                <a:latin typeface="微软雅黑 Light" panose="020B0502040204020203" pitchFamily="34" charset="-122"/>
                <a:ea typeface="微软雅黑 Light" panose="020B0502040204020203" pitchFamily="34" charset="-122"/>
              </a:rPr>
              <a:t>允许图</a:t>
            </a:r>
            <a:r>
              <a:rPr lang="zh-CN" altLang="en-US" sz="1400" dirty="0">
                <a:solidFill>
                  <a:srgbClr val="1E2635"/>
                </a:solidFill>
                <a:latin typeface="微软雅黑 Light" panose="020B0502040204020203" pitchFamily="34" charset="-122"/>
                <a:ea typeface="微软雅黑 Light" panose="020B0502040204020203" pitchFamily="34" charset="-122"/>
              </a:rPr>
              <a:t>库中保持图像的私密性。</a:t>
            </a:r>
            <a:endParaRPr lang="en-US" altLang="zh-CN" sz="1400" dirty="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也可以在淘宝上购买授权使用，价格相对官方价格低了一些。</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51" y="2497460"/>
            <a:ext cx="4023360" cy="192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3596031"/>
            <a:ext cx="4023360" cy="192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0160" y="2497460"/>
            <a:ext cx="1360951"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0" name="TextBox 9"/>
          <p:cNvSpPr txBox="1"/>
          <p:nvPr/>
        </p:nvSpPr>
        <p:spPr>
          <a:xfrm>
            <a:off x="179512" y="187058"/>
            <a:ext cx="2308200"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入门</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费用</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7366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421122" y="1477846"/>
            <a:ext cx="3600400" cy="2603790"/>
          </a:xfrm>
          <a:prstGeom prst="rect">
            <a:avLst/>
          </a:prstGeom>
          <a:noFill/>
        </p:spPr>
        <p:txBody>
          <a:bodyPr wrap="square" rtlCol="0">
            <a:spAutoFit/>
          </a:bodyPr>
          <a:lstStyle/>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① </a:t>
            </a:r>
            <a:r>
              <a:rPr lang="en-US" altLang="zh-CN" sz="1200" dirty="0">
                <a:solidFill>
                  <a:srgbClr val="1E2635"/>
                </a:solidFill>
                <a:latin typeface="微软雅黑" panose="020B0503020204020204" pitchFamily="34" charset="-122"/>
                <a:ea typeface="微软雅黑" panose="020B0503020204020204" pitchFamily="34" charset="-122"/>
              </a:rPr>
              <a:t>Model to use</a:t>
            </a:r>
            <a:r>
              <a:rPr lang="zh-CN" altLang="en-US" sz="1200" dirty="0">
                <a:solidFill>
                  <a:srgbClr val="1E2635"/>
                </a:solidFill>
                <a:latin typeface="微软雅黑" panose="020B0503020204020204" pitchFamily="34" charset="-122"/>
                <a:ea typeface="微软雅黑" panose="020B0503020204020204" pitchFamily="34" charset="-122"/>
              </a:rPr>
              <a:t>（使用的模型</a:t>
            </a:r>
            <a:r>
              <a:rPr lang="zh-CN" altLang="en-US" sz="1200" dirty="0" smtClean="0">
                <a:solidFill>
                  <a:srgbClr val="1E2635"/>
                </a:solidFill>
                <a:latin typeface="微软雅黑" panose="020B0503020204020204" pitchFamily="34" charset="-122"/>
                <a:ea typeface="微软雅黑" panose="020B0503020204020204" pitchFamily="34" charset="-122"/>
              </a:rPr>
              <a:t>）</a:t>
            </a:r>
            <a:endParaRPr lang="en-US" altLang="zh-CN" sz="1200" dirty="0" smtClean="0">
              <a:solidFill>
                <a:srgbClr val="1E2635"/>
              </a:solidFill>
              <a:latin typeface="微软雅黑" panose="020B0503020204020204" pitchFamily="34" charset="-122"/>
              <a:ea typeface="微软雅黑" panose="020B0503020204020204" pitchFamily="34" charset="-122"/>
            </a:endParaRPr>
          </a:p>
          <a:p>
            <a:pPr>
              <a:lnSpc>
                <a:spcPct val="170000"/>
              </a:lnSpc>
            </a:pPr>
            <a:r>
              <a:rPr lang="zh-CN" altLang="en-US" sz="1200" dirty="0">
                <a:solidFill>
                  <a:srgbClr val="1E2635"/>
                </a:solidFill>
                <a:latin typeface="微软雅黑" panose="020B0503020204020204" pitchFamily="34" charset="-122"/>
                <a:ea typeface="微软雅黑" panose="020B0503020204020204" pitchFamily="34" charset="-122"/>
              </a:rPr>
              <a:t>② </a:t>
            </a:r>
            <a:r>
              <a:rPr lang="en-US" altLang="zh-CN" sz="1200" dirty="0" smtClean="0">
                <a:solidFill>
                  <a:srgbClr val="1E2635"/>
                </a:solidFill>
                <a:latin typeface="微软雅黑" panose="020B0503020204020204" pitchFamily="34" charset="-122"/>
                <a:ea typeface="微软雅黑" panose="020B0503020204020204" pitchFamily="34" charset="-122"/>
              </a:rPr>
              <a:t>RAW </a:t>
            </a:r>
            <a:r>
              <a:rPr lang="en-US" altLang="zh-CN" sz="1200" dirty="0">
                <a:solidFill>
                  <a:srgbClr val="1E2635"/>
                </a:solidFill>
                <a:latin typeface="微软雅黑" panose="020B0503020204020204" pitchFamily="34" charset="-122"/>
                <a:ea typeface="微软雅黑" panose="020B0503020204020204" pitchFamily="34" charset="-122"/>
              </a:rPr>
              <a:t>mode</a:t>
            </a:r>
            <a:r>
              <a:rPr lang="zh-CN" altLang="en-US" sz="1200" dirty="0">
                <a:solidFill>
                  <a:srgbClr val="1E2635"/>
                </a:solidFill>
                <a:latin typeface="微软雅黑" panose="020B0503020204020204" pitchFamily="34" charset="-122"/>
                <a:ea typeface="微软雅黑" panose="020B0503020204020204" pitchFamily="34" charset="-122"/>
              </a:rPr>
              <a:t>（原始模式</a:t>
            </a:r>
            <a:r>
              <a:rPr lang="zh-CN" altLang="en-US" sz="1200" dirty="0" smtClean="0">
                <a:solidFill>
                  <a:srgbClr val="1E2635"/>
                </a:solidFill>
                <a:latin typeface="微软雅黑" panose="020B0503020204020204" pitchFamily="34" charset="-122"/>
                <a:ea typeface="微软雅黑" panose="020B0503020204020204" pitchFamily="34" charset="-122"/>
              </a:rPr>
              <a:t>）</a:t>
            </a:r>
            <a:endParaRPr lang="en-US" altLang="zh-CN" sz="1200" dirty="0" smtClean="0">
              <a:solidFill>
                <a:srgbClr val="1E2635"/>
              </a:solidFill>
              <a:latin typeface="微软雅黑" panose="020B0503020204020204" pitchFamily="34" charset="-122"/>
              <a:ea typeface="微软雅黑" panose="020B0503020204020204" pitchFamily="34" charset="-122"/>
            </a:endParaRPr>
          </a:p>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③</a:t>
            </a:r>
            <a:r>
              <a:rPr lang="en-US" altLang="zh-CN" sz="1200" dirty="0" smtClean="0">
                <a:solidFill>
                  <a:srgbClr val="1E2635"/>
                </a:solidFill>
                <a:latin typeface="微软雅黑" panose="020B0503020204020204" pitchFamily="34" charset="-122"/>
                <a:ea typeface="微软雅黑" panose="020B0503020204020204" pitchFamily="34" charset="-122"/>
              </a:rPr>
              <a:t> Stylize </a:t>
            </a:r>
            <a:r>
              <a:rPr lang="en-US" altLang="zh-CN" sz="1200" dirty="0">
                <a:solidFill>
                  <a:srgbClr val="1E2635"/>
                </a:solidFill>
                <a:latin typeface="微软雅黑" panose="020B0503020204020204" pitchFamily="34" charset="-122"/>
                <a:ea typeface="微软雅黑" panose="020B0503020204020204" pitchFamily="34" charset="-122"/>
              </a:rPr>
              <a:t>low/medium/high</a:t>
            </a:r>
            <a:r>
              <a:rPr lang="zh-CN" altLang="en-US" sz="1200" dirty="0">
                <a:solidFill>
                  <a:srgbClr val="1E2635"/>
                </a:solidFill>
                <a:latin typeface="微软雅黑" panose="020B0503020204020204" pitchFamily="34" charset="-122"/>
                <a:ea typeface="微软雅黑" panose="020B0503020204020204" pitchFamily="34" charset="-122"/>
              </a:rPr>
              <a:t>（风格低</a:t>
            </a:r>
            <a:r>
              <a:rPr lang="en-US" altLang="zh-CN" sz="1200" dirty="0">
                <a:solidFill>
                  <a:srgbClr val="1E2635"/>
                </a:solidFill>
                <a:latin typeface="微软雅黑" panose="020B0503020204020204" pitchFamily="34" charset="-122"/>
                <a:ea typeface="微软雅黑" panose="020B0503020204020204" pitchFamily="34" charset="-122"/>
              </a:rPr>
              <a:t>/</a:t>
            </a:r>
            <a:r>
              <a:rPr lang="zh-CN" altLang="en-US" sz="1200" dirty="0">
                <a:solidFill>
                  <a:srgbClr val="1E2635"/>
                </a:solidFill>
                <a:latin typeface="微软雅黑" panose="020B0503020204020204" pitchFamily="34" charset="-122"/>
                <a:ea typeface="微软雅黑" panose="020B0503020204020204" pitchFamily="34" charset="-122"/>
              </a:rPr>
              <a:t>中</a:t>
            </a:r>
            <a:r>
              <a:rPr lang="en-US" altLang="zh-CN" sz="1200" dirty="0">
                <a:solidFill>
                  <a:srgbClr val="1E2635"/>
                </a:solidFill>
                <a:latin typeface="微软雅黑" panose="020B0503020204020204" pitchFamily="34" charset="-122"/>
                <a:ea typeface="微软雅黑" panose="020B0503020204020204" pitchFamily="34" charset="-122"/>
              </a:rPr>
              <a:t>/</a:t>
            </a:r>
            <a:r>
              <a:rPr lang="zh-CN" altLang="en-US" sz="1200" dirty="0">
                <a:solidFill>
                  <a:srgbClr val="1E2635"/>
                </a:solidFill>
                <a:latin typeface="微软雅黑" panose="020B0503020204020204" pitchFamily="34" charset="-122"/>
                <a:ea typeface="微软雅黑" panose="020B0503020204020204" pitchFamily="34" charset="-122"/>
              </a:rPr>
              <a:t>高</a:t>
            </a:r>
            <a:r>
              <a:rPr lang="zh-CN" altLang="en-US" sz="1200" dirty="0" smtClean="0">
                <a:solidFill>
                  <a:srgbClr val="1E2635"/>
                </a:solidFill>
                <a:latin typeface="微软雅黑" panose="020B0503020204020204" pitchFamily="34" charset="-122"/>
                <a:ea typeface="微软雅黑" panose="020B0503020204020204" pitchFamily="34" charset="-122"/>
              </a:rPr>
              <a:t>）</a:t>
            </a:r>
            <a:endParaRPr lang="en-US" altLang="zh-CN" sz="1200" dirty="0" smtClean="0">
              <a:solidFill>
                <a:srgbClr val="1E2635"/>
              </a:solidFill>
              <a:latin typeface="微软雅黑" panose="020B0503020204020204" pitchFamily="34" charset="-122"/>
              <a:ea typeface="微软雅黑" panose="020B0503020204020204" pitchFamily="34" charset="-122"/>
            </a:endParaRPr>
          </a:p>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④ </a:t>
            </a:r>
            <a:r>
              <a:rPr lang="en-US" altLang="zh-CN" sz="1200" dirty="0" smtClean="0">
                <a:solidFill>
                  <a:srgbClr val="1E2635"/>
                </a:solidFill>
                <a:latin typeface="微软雅黑" panose="020B0503020204020204" pitchFamily="34" charset="-122"/>
                <a:ea typeface="微软雅黑" panose="020B0503020204020204" pitchFamily="34" charset="-122"/>
              </a:rPr>
              <a:t>Public/stealth </a:t>
            </a:r>
            <a:r>
              <a:rPr lang="en-US" altLang="zh-CN" sz="1200" dirty="0">
                <a:solidFill>
                  <a:srgbClr val="1E2635"/>
                </a:solidFill>
                <a:latin typeface="微软雅黑" panose="020B0503020204020204" pitchFamily="34" charset="-122"/>
                <a:ea typeface="微软雅黑" panose="020B0503020204020204" pitchFamily="34" charset="-122"/>
              </a:rPr>
              <a:t>mode</a:t>
            </a:r>
            <a:r>
              <a:rPr lang="zh-CN" altLang="en-US" sz="1200" dirty="0">
                <a:solidFill>
                  <a:srgbClr val="1E2635"/>
                </a:solidFill>
                <a:latin typeface="微软雅黑" panose="020B0503020204020204" pitchFamily="34" charset="-122"/>
                <a:ea typeface="微软雅黑" panose="020B0503020204020204" pitchFamily="34" charset="-122"/>
              </a:rPr>
              <a:t>（公共</a:t>
            </a:r>
            <a:r>
              <a:rPr lang="en-US" altLang="zh-CN" sz="1200" dirty="0">
                <a:solidFill>
                  <a:srgbClr val="1E2635"/>
                </a:solidFill>
                <a:latin typeface="微软雅黑" panose="020B0503020204020204" pitchFamily="34" charset="-122"/>
                <a:ea typeface="微软雅黑" panose="020B0503020204020204" pitchFamily="34" charset="-122"/>
              </a:rPr>
              <a:t>/</a:t>
            </a:r>
            <a:r>
              <a:rPr lang="zh-CN" altLang="en-US" sz="1200" dirty="0">
                <a:solidFill>
                  <a:srgbClr val="1E2635"/>
                </a:solidFill>
                <a:latin typeface="微软雅黑" panose="020B0503020204020204" pitchFamily="34" charset="-122"/>
                <a:ea typeface="微软雅黑" panose="020B0503020204020204" pitchFamily="34" charset="-122"/>
              </a:rPr>
              <a:t>隐身模式</a:t>
            </a:r>
            <a:r>
              <a:rPr lang="zh-CN" altLang="en-US" sz="1200" dirty="0" smtClean="0">
                <a:solidFill>
                  <a:srgbClr val="1E2635"/>
                </a:solidFill>
                <a:latin typeface="微软雅黑" panose="020B0503020204020204" pitchFamily="34" charset="-122"/>
                <a:ea typeface="微软雅黑" panose="020B0503020204020204" pitchFamily="34" charset="-122"/>
              </a:rPr>
              <a:t>）</a:t>
            </a:r>
            <a:endParaRPr lang="en-US" altLang="zh-CN" sz="1200" dirty="0" smtClean="0">
              <a:solidFill>
                <a:srgbClr val="1E2635"/>
              </a:solidFill>
              <a:latin typeface="微软雅黑" panose="020B0503020204020204" pitchFamily="34" charset="-122"/>
              <a:ea typeface="微软雅黑" panose="020B0503020204020204" pitchFamily="34" charset="-122"/>
            </a:endParaRPr>
          </a:p>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⑤ </a:t>
            </a:r>
            <a:r>
              <a:rPr lang="en-US" altLang="zh-CN" sz="1200" dirty="0" smtClean="0">
                <a:solidFill>
                  <a:srgbClr val="1E2635"/>
                </a:solidFill>
                <a:latin typeface="微软雅黑" panose="020B0503020204020204" pitchFamily="34" charset="-122"/>
                <a:ea typeface="微软雅黑" panose="020B0503020204020204" pitchFamily="34" charset="-122"/>
              </a:rPr>
              <a:t>High/low </a:t>
            </a:r>
            <a:r>
              <a:rPr lang="en-US" altLang="zh-CN" sz="1200" dirty="0">
                <a:solidFill>
                  <a:srgbClr val="1E2635"/>
                </a:solidFill>
                <a:latin typeface="微软雅黑" panose="020B0503020204020204" pitchFamily="34" charset="-122"/>
                <a:ea typeface="微软雅黑" panose="020B0503020204020204" pitchFamily="34" charset="-122"/>
              </a:rPr>
              <a:t>variation mode</a:t>
            </a:r>
            <a:r>
              <a:rPr lang="zh-CN" altLang="en-US" sz="1200" dirty="0">
                <a:solidFill>
                  <a:srgbClr val="1E2635"/>
                </a:solidFill>
                <a:latin typeface="微软雅黑" panose="020B0503020204020204" pitchFamily="34" charset="-122"/>
                <a:ea typeface="微软雅黑" panose="020B0503020204020204" pitchFamily="34" charset="-122"/>
              </a:rPr>
              <a:t>（高</a:t>
            </a:r>
            <a:r>
              <a:rPr lang="en-US" altLang="zh-CN" sz="1200" dirty="0">
                <a:solidFill>
                  <a:srgbClr val="1E2635"/>
                </a:solidFill>
                <a:latin typeface="微软雅黑" panose="020B0503020204020204" pitchFamily="34" charset="-122"/>
                <a:ea typeface="微软雅黑" panose="020B0503020204020204" pitchFamily="34" charset="-122"/>
              </a:rPr>
              <a:t>/</a:t>
            </a:r>
            <a:r>
              <a:rPr lang="zh-CN" altLang="en-US" sz="1200" dirty="0">
                <a:solidFill>
                  <a:srgbClr val="1E2635"/>
                </a:solidFill>
                <a:latin typeface="微软雅黑" panose="020B0503020204020204" pitchFamily="34" charset="-122"/>
                <a:ea typeface="微软雅黑" panose="020B0503020204020204" pitchFamily="34" charset="-122"/>
              </a:rPr>
              <a:t>低变化模式</a:t>
            </a:r>
            <a:r>
              <a:rPr lang="zh-CN" altLang="en-US" sz="1200" dirty="0" smtClean="0">
                <a:solidFill>
                  <a:srgbClr val="1E2635"/>
                </a:solidFill>
                <a:latin typeface="微软雅黑" panose="020B0503020204020204" pitchFamily="34" charset="-122"/>
                <a:ea typeface="微软雅黑" panose="020B0503020204020204" pitchFamily="34" charset="-122"/>
              </a:rPr>
              <a:t>）</a:t>
            </a:r>
            <a:endParaRPr lang="en-US" altLang="zh-CN" sz="1200" dirty="0" smtClean="0">
              <a:solidFill>
                <a:srgbClr val="1E2635"/>
              </a:solidFill>
              <a:latin typeface="微软雅黑" panose="020B0503020204020204" pitchFamily="34" charset="-122"/>
              <a:ea typeface="微软雅黑" panose="020B0503020204020204" pitchFamily="34" charset="-122"/>
            </a:endParaRPr>
          </a:p>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⑥ </a:t>
            </a:r>
            <a:r>
              <a:rPr lang="fr-FR" altLang="zh-CN" sz="1200" dirty="0" smtClean="0">
                <a:solidFill>
                  <a:srgbClr val="1E2635"/>
                </a:solidFill>
                <a:latin typeface="微软雅黑" panose="020B0503020204020204" pitchFamily="34" charset="-122"/>
                <a:ea typeface="微软雅黑" panose="020B0503020204020204" pitchFamily="34" charset="-122"/>
              </a:rPr>
              <a:t>Remix </a:t>
            </a:r>
            <a:r>
              <a:rPr lang="fr-FR" altLang="zh-CN" sz="1200" dirty="0">
                <a:solidFill>
                  <a:srgbClr val="1E2635"/>
                </a:solidFill>
                <a:latin typeface="微软雅黑" panose="020B0503020204020204" pitchFamily="34" charset="-122"/>
                <a:ea typeface="微软雅黑" panose="020B0503020204020204" pitchFamily="34" charset="-122"/>
              </a:rPr>
              <a:t>mode</a:t>
            </a:r>
            <a:r>
              <a:rPr lang="zh-CN" altLang="fr-FR" sz="1200" dirty="0">
                <a:solidFill>
                  <a:srgbClr val="1E2635"/>
                </a:solidFill>
                <a:latin typeface="微软雅黑" panose="020B0503020204020204" pitchFamily="34" charset="-122"/>
                <a:ea typeface="微软雅黑" panose="020B0503020204020204" pitchFamily="34" charset="-122"/>
              </a:rPr>
              <a:t>（混音模式</a:t>
            </a:r>
            <a:r>
              <a:rPr lang="zh-CN" altLang="fr-FR" sz="1200" dirty="0" smtClean="0">
                <a:solidFill>
                  <a:srgbClr val="1E2635"/>
                </a:solidFill>
                <a:latin typeface="微软雅黑" panose="020B0503020204020204" pitchFamily="34" charset="-122"/>
                <a:ea typeface="微软雅黑" panose="020B0503020204020204" pitchFamily="34" charset="-122"/>
              </a:rPr>
              <a:t>）</a:t>
            </a:r>
            <a:endParaRPr lang="en-US" altLang="zh-CN" sz="1200" dirty="0" smtClean="0">
              <a:solidFill>
                <a:srgbClr val="1E2635"/>
              </a:solidFill>
              <a:latin typeface="微软雅黑" panose="020B0503020204020204" pitchFamily="34" charset="-122"/>
              <a:ea typeface="微软雅黑" panose="020B0503020204020204" pitchFamily="34" charset="-122"/>
            </a:endParaRPr>
          </a:p>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⑦ </a:t>
            </a:r>
            <a:r>
              <a:rPr lang="en-US" altLang="zh-CN" sz="1200" dirty="0" smtClean="0">
                <a:solidFill>
                  <a:srgbClr val="1E2635"/>
                </a:solidFill>
                <a:latin typeface="微软雅黑" panose="020B0503020204020204" pitchFamily="34" charset="-122"/>
                <a:ea typeface="微软雅黑" panose="020B0503020204020204" pitchFamily="34" charset="-122"/>
              </a:rPr>
              <a:t>Turbo/fast/relax </a:t>
            </a:r>
            <a:r>
              <a:rPr lang="en-US" altLang="zh-CN" sz="1200" dirty="0">
                <a:solidFill>
                  <a:srgbClr val="1E2635"/>
                </a:solidFill>
                <a:latin typeface="微软雅黑" panose="020B0503020204020204" pitchFamily="34" charset="-122"/>
                <a:ea typeface="微软雅黑" panose="020B0503020204020204" pitchFamily="34" charset="-122"/>
              </a:rPr>
              <a:t>mode</a:t>
            </a:r>
            <a:r>
              <a:rPr lang="zh-CN" altLang="en-US" sz="1200" dirty="0">
                <a:solidFill>
                  <a:srgbClr val="1E2635"/>
                </a:solidFill>
                <a:latin typeface="微软雅黑" panose="020B0503020204020204" pitchFamily="34" charset="-122"/>
                <a:ea typeface="微软雅黑" panose="020B0503020204020204" pitchFamily="34" charset="-122"/>
              </a:rPr>
              <a:t>（涡轮</a:t>
            </a:r>
            <a:r>
              <a:rPr lang="en-US" altLang="zh-CN" sz="1200" dirty="0">
                <a:solidFill>
                  <a:srgbClr val="1E2635"/>
                </a:solidFill>
                <a:latin typeface="微软雅黑" panose="020B0503020204020204" pitchFamily="34" charset="-122"/>
                <a:ea typeface="微软雅黑" panose="020B0503020204020204" pitchFamily="34" charset="-122"/>
              </a:rPr>
              <a:t>/</a:t>
            </a:r>
            <a:r>
              <a:rPr lang="zh-CN" altLang="en-US" sz="1200" dirty="0">
                <a:solidFill>
                  <a:srgbClr val="1E2635"/>
                </a:solidFill>
                <a:latin typeface="微软雅黑" panose="020B0503020204020204" pitchFamily="34" charset="-122"/>
                <a:ea typeface="微软雅黑" panose="020B0503020204020204" pitchFamily="34" charset="-122"/>
              </a:rPr>
              <a:t>快速</a:t>
            </a:r>
            <a:r>
              <a:rPr lang="en-US" altLang="zh-CN" sz="1200" dirty="0">
                <a:solidFill>
                  <a:srgbClr val="1E2635"/>
                </a:solidFill>
                <a:latin typeface="微软雅黑" panose="020B0503020204020204" pitchFamily="34" charset="-122"/>
                <a:ea typeface="微软雅黑" panose="020B0503020204020204" pitchFamily="34" charset="-122"/>
              </a:rPr>
              <a:t>/</a:t>
            </a:r>
            <a:r>
              <a:rPr lang="zh-CN" altLang="en-US" sz="1200" dirty="0">
                <a:solidFill>
                  <a:srgbClr val="1E2635"/>
                </a:solidFill>
                <a:latin typeface="微软雅黑" panose="020B0503020204020204" pitchFamily="34" charset="-122"/>
                <a:ea typeface="微软雅黑" panose="020B0503020204020204" pitchFamily="34" charset="-122"/>
              </a:rPr>
              <a:t>放松模式</a:t>
            </a:r>
            <a:r>
              <a:rPr lang="zh-CN" altLang="en-US" sz="1200" dirty="0" smtClean="0">
                <a:solidFill>
                  <a:srgbClr val="1E2635"/>
                </a:solidFill>
                <a:latin typeface="微软雅黑" panose="020B0503020204020204" pitchFamily="34" charset="-122"/>
                <a:ea typeface="微软雅黑" panose="020B0503020204020204" pitchFamily="34" charset="-122"/>
              </a:rPr>
              <a:t>）</a:t>
            </a:r>
            <a:endParaRPr lang="en-US" altLang="zh-CN" sz="1200" dirty="0" smtClean="0">
              <a:solidFill>
                <a:srgbClr val="1E2635"/>
              </a:solidFill>
              <a:latin typeface="微软雅黑" panose="020B0503020204020204" pitchFamily="34" charset="-122"/>
              <a:ea typeface="微软雅黑" panose="020B0503020204020204" pitchFamily="34" charset="-122"/>
            </a:endParaRPr>
          </a:p>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⑧ </a:t>
            </a:r>
            <a:r>
              <a:rPr lang="en-US" altLang="zh-CN" sz="1200" dirty="0" smtClean="0">
                <a:solidFill>
                  <a:srgbClr val="1E2635"/>
                </a:solidFill>
                <a:latin typeface="微软雅黑" panose="020B0503020204020204" pitchFamily="34" charset="-122"/>
                <a:ea typeface="微软雅黑" panose="020B0503020204020204" pitchFamily="34" charset="-122"/>
              </a:rPr>
              <a:t>Sticky Style</a:t>
            </a:r>
            <a:r>
              <a:rPr lang="zh-CN" altLang="en-US" sz="1200" dirty="0" smtClean="0">
                <a:solidFill>
                  <a:srgbClr val="1E2635"/>
                </a:solidFill>
                <a:latin typeface="微软雅黑" panose="020B0503020204020204" pitchFamily="34" charset="-122"/>
                <a:ea typeface="微软雅黑" panose="020B0503020204020204" pitchFamily="34" charset="-122"/>
              </a:rPr>
              <a:t>（重复样式）</a:t>
            </a:r>
            <a:endParaRPr lang="en-US" altLang="zh-CN" sz="1200" dirty="0" smtClean="0">
              <a:solidFill>
                <a:srgbClr val="1E2635"/>
              </a:solidFill>
              <a:latin typeface="微软雅黑" panose="020B0503020204020204" pitchFamily="34" charset="-122"/>
              <a:ea typeface="微软雅黑" panose="020B0503020204020204" pitchFamily="34" charset="-122"/>
            </a:endParaRPr>
          </a:p>
        </p:txBody>
      </p:sp>
      <p:sp>
        <p:nvSpPr>
          <p:cNvPr id="2" name="矩形 1"/>
          <p:cNvSpPr/>
          <p:nvPr/>
        </p:nvSpPr>
        <p:spPr>
          <a:xfrm>
            <a:off x="0" y="2262272"/>
            <a:ext cx="755576"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87624" y="2220686"/>
            <a:ext cx="3100288" cy="461665"/>
          </a:xfrm>
          <a:prstGeom prst="rect">
            <a:avLst/>
          </a:prstGeom>
          <a:noFill/>
        </p:spPr>
        <p:txBody>
          <a:bodyPr wrap="square" rtlCol="0">
            <a:spAutoFit/>
          </a:bodyPr>
          <a:lstStyle/>
          <a:p>
            <a:r>
              <a:rPr lang="en-US" altLang="zh-CN" sz="2400" dirty="0" err="1" smtClean="0">
                <a:solidFill>
                  <a:srgbClr val="1E2635"/>
                </a:solidFill>
                <a:latin typeface="微软雅黑" panose="020B0503020204020204" pitchFamily="34" charset="-122"/>
                <a:ea typeface="微软雅黑" panose="020B0503020204020204" pitchFamily="34" charset="-122"/>
              </a:rPr>
              <a:t>Midjourney</a:t>
            </a:r>
            <a:r>
              <a:rPr lang="zh-CN" altLang="en-US" sz="2400" dirty="0" smtClean="0">
                <a:solidFill>
                  <a:srgbClr val="1E2635"/>
                </a:solidFill>
                <a:latin typeface="微软雅黑" panose="020B0503020204020204" pitchFamily="34" charset="-122"/>
                <a:ea typeface="微软雅黑" panose="020B0503020204020204" pitchFamily="34" charset="-122"/>
              </a:rPr>
              <a:t>设置面板</a:t>
            </a:r>
            <a:endParaRPr lang="zh-CN" altLang="en-US" sz="2400" dirty="0">
              <a:solidFill>
                <a:srgbClr val="1E263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89890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设置面板</a:t>
            </a:r>
          </a:p>
        </p:txBody>
      </p:sp>
      <p:sp>
        <p:nvSpPr>
          <p:cNvPr id="42" name="TextBox 41"/>
          <p:cNvSpPr txBox="1"/>
          <p:nvPr/>
        </p:nvSpPr>
        <p:spPr>
          <a:xfrm>
            <a:off x="760000" y="759976"/>
            <a:ext cx="8640000" cy="378886"/>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调整</a:t>
            </a:r>
            <a:r>
              <a:rPr lang="en-US" altLang="zh-CN" sz="1400" dirty="0" err="1" smtClean="0">
                <a:solidFill>
                  <a:srgbClr val="1E2635"/>
                </a:solidFill>
                <a:latin typeface="微软雅黑 Light" panose="020B0502040204020203" pitchFamily="34" charset="-122"/>
                <a:ea typeface="微软雅黑 Light" panose="020B0502040204020203" pitchFamily="34" charset="-122"/>
              </a:rPr>
              <a:t>Midjourney</a:t>
            </a:r>
            <a:r>
              <a:rPr lang="zh-CN" altLang="en-US" sz="1400" dirty="0" smtClean="0">
                <a:solidFill>
                  <a:srgbClr val="1E2635"/>
                </a:solidFill>
                <a:latin typeface="微软雅黑 Light" panose="020B0502040204020203" pitchFamily="34" charset="-122"/>
                <a:ea typeface="微软雅黑 Light" panose="020B0502040204020203" pitchFamily="34" charset="-122"/>
              </a:rPr>
              <a:t>设置可以更好的控住想要出的图，出的图效果也更好。</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sp>
        <p:nvSpPr>
          <p:cNvPr id="9" name="TextBox 8"/>
          <p:cNvSpPr txBox="1"/>
          <p:nvPr/>
        </p:nvSpPr>
        <p:spPr>
          <a:xfrm>
            <a:off x="760000" y="1345332"/>
            <a:ext cx="8640000" cy="738664"/>
          </a:xfrm>
          <a:prstGeom prst="rect">
            <a:avLst/>
          </a:prstGeom>
          <a:noFill/>
        </p:spPr>
        <p:txBody>
          <a:bodyPr wrap="square" rtlCol="0">
            <a:spAutoFit/>
          </a:bodyPr>
          <a:lstStyle/>
          <a:p>
            <a:pPr>
              <a:lnSpc>
                <a:spcPct val="150000"/>
              </a:lnSpc>
            </a:pPr>
            <a:r>
              <a:rPr lang="zh-CN" altLang="en-US" sz="1400" dirty="0">
                <a:solidFill>
                  <a:srgbClr val="1E2635"/>
                </a:solidFill>
                <a:latin typeface="微软雅黑" panose="020B0503020204020204" pitchFamily="34" charset="-122"/>
                <a:ea typeface="微软雅黑" panose="020B0503020204020204" pitchFamily="34" charset="-122"/>
              </a:rPr>
              <a:t>打开</a:t>
            </a:r>
            <a:r>
              <a:rPr lang="en-US" altLang="zh-CN" sz="1400" dirty="0" err="1" smtClean="0">
                <a:solidFill>
                  <a:srgbClr val="1E2635"/>
                </a:solidFill>
                <a:latin typeface="微软雅黑" panose="020B0503020204020204" pitchFamily="34" charset="-122"/>
                <a:ea typeface="微软雅黑" panose="020B0503020204020204" pitchFamily="34" charset="-122"/>
              </a:rPr>
              <a:t>Midjourney</a:t>
            </a:r>
            <a:r>
              <a:rPr lang="en-US" altLang="zh-CN" sz="1400" dirty="0" smtClean="0">
                <a:solidFill>
                  <a:srgbClr val="1E2635"/>
                </a:solidFill>
                <a:latin typeface="微软雅黑" panose="020B0503020204020204" pitchFamily="34" charset="-122"/>
                <a:ea typeface="微软雅黑" panose="020B0503020204020204" pitchFamily="34" charset="-122"/>
              </a:rPr>
              <a:t> </a:t>
            </a:r>
            <a:r>
              <a:rPr lang="zh-CN" altLang="en-US" sz="1400" dirty="0">
                <a:solidFill>
                  <a:srgbClr val="1E2635"/>
                </a:solidFill>
                <a:latin typeface="微软雅黑" panose="020B0503020204020204" pitchFamily="34" charset="-122"/>
                <a:ea typeface="微软雅黑" panose="020B0503020204020204" pitchFamily="34" charset="-122"/>
              </a:rPr>
              <a:t>设置面板</a:t>
            </a:r>
            <a:endParaRPr lang="en-US" altLang="zh-CN" sz="1400" dirty="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在输入框内输入 </a:t>
            </a:r>
            <a:r>
              <a:rPr lang="en-US" altLang="zh-CN" sz="1400" dirty="0">
                <a:solidFill>
                  <a:srgbClr val="1E2635"/>
                </a:solidFill>
                <a:latin typeface="微软雅黑 Light" panose="020B0502040204020203" pitchFamily="34" charset="-122"/>
                <a:ea typeface="微软雅黑 Light" panose="020B0502040204020203" pitchFamily="34" charset="-122"/>
              </a:rPr>
              <a:t>/</a:t>
            </a:r>
            <a:r>
              <a:rPr lang="en-US" altLang="zh-CN" sz="1400" dirty="0" smtClean="0">
                <a:solidFill>
                  <a:srgbClr val="1E2635"/>
                </a:solidFill>
                <a:latin typeface="微软雅黑 Light" panose="020B0502040204020203" pitchFamily="34" charset="-122"/>
                <a:ea typeface="微软雅黑 Light" panose="020B0502040204020203" pitchFamily="34" charset="-122"/>
              </a:rPr>
              <a:t>settings</a:t>
            </a:r>
            <a:r>
              <a:rPr lang="zh-CN" altLang="en-US" sz="1400" dirty="0" smtClean="0">
                <a:solidFill>
                  <a:srgbClr val="1E2635"/>
                </a:solidFill>
                <a:latin typeface="微软雅黑 Light" panose="020B0502040204020203" pitchFamily="34" charset="-122"/>
                <a:ea typeface="微软雅黑 Light" panose="020B0502040204020203" pitchFamily="34" charset="-122"/>
              </a:rPr>
              <a:t>，按回车键，即可打开设置面板。</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pic>
        <p:nvPicPr>
          <p:cNvPr id="1026" name="Picture 2" descr="E:\project\00 内部项目\培训\Midjourney\资料\设置面板.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720" y="2137420"/>
            <a:ext cx="725805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0690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设置面板</a:t>
            </a:r>
          </a:p>
        </p:txBody>
      </p:sp>
      <p:sp>
        <p:nvSpPr>
          <p:cNvPr id="42" name="TextBox 41"/>
          <p:cNvSpPr txBox="1"/>
          <p:nvPr/>
        </p:nvSpPr>
        <p:spPr>
          <a:xfrm>
            <a:off x="760000" y="759976"/>
            <a:ext cx="2951848" cy="415498"/>
          </a:xfrm>
          <a:prstGeom prst="rect">
            <a:avLst/>
          </a:prstGeom>
          <a:noFill/>
        </p:spPr>
        <p:txBody>
          <a:bodyPr wrap="square" rtlCol="0">
            <a:spAutoFit/>
          </a:bodyPr>
          <a:lstStyle/>
          <a:p>
            <a:pPr>
              <a:lnSpc>
                <a:spcPct val="150000"/>
              </a:lnSpc>
            </a:pPr>
            <a:r>
              <a:rPr lang="en-US" altLang="zh-CN" sz="1400" dirty="0" smtClean="0">
                <a:solidFill>
                  <a:srgbClr val="1E2635"/>
                </a:solidFill>
                <a:latin typeface="微软雅黑" panose="020B0503020204020204" pitchFamily="34" charset="-122"/>
                <a:ea typeface="微软雅黑" panose="020B0503020204020204" pitchFamily="34" charset="-122"/>
              </a:rPr>
              <a:t>Model </a:t>
            </a:r>
            <a:r>
              <a:rPr lang="en-US" altLang="zh-CN" sz="1400" dirty="0">
                <a:solidFill>
                  <a:srgbClr val="1E2635"/>
                </a:solidFill>
                <a:latin typeface="微软雅黑" panose="020B0503020204020204" pitchFamily="34" charset="-122"/>
                <a:ea typeface="微软雅黑" panose="020B0503020204020204" pitchFamily="34" charset="-122"/>
              </a:rPr>
              <a:t>to use</a:t>
            </a:r>
            <a:r>
              <a:rPr lang="zh-CN" altLang="en-US" sz="1400" dirty="0">
                <a:solidFill>
                  <a:srgbClr val="1E2635"/>
                </a:solidFill>
                <a:latin typeface="微软雅黑" panose="020B0503020204020204" pitchFamily="34" charset="-122"/>
                <a:ea typeface="微软雅黑" panose="020B0503020204020204" pitchFamily="34" charset="-122"/>
              </a:rPr>
              <a:t>（使用的模型</a:t>
            </a:r>
            <a:r>
              <a:rPr lang="zh-CN" altLang="en-US" sz="1400" dirty="0" smtClean="0">
                <a:solidFill>
                  <a:srgbClr val="1E2635"/>
                </a:solidFill>
                <a:latin typeface="微软雅黑" panose="020B0503020204020204" pitchFamily="34" charset="-122"/>
                <a:ea typeface="微软雅黑" panose="020B0503020204020204" pitchFamily="34" charset="-122"/>
              </a:rPr>
              <a:t>）</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28" y="1201316"/>
            <a:ext cx="39243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6024" y="1201316"/>
            <a:ext cx="392430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188252" y="759976"/>
            <a:ext cx="3311888" cy="415498"/>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从</a:t>
            </a:r>
            <a:r>
              <a:rPr lang="zh-CN" altLang="en-US" sz="1400" dirty="0">
                <a:solidFill>
                  <a:srgbClr val="1E2635"/>
                </a:solidFill>
                <a:latin typeface="微软雅黑 Light" panose="020B0502040204020203" pitchFamily="34" charset="-122"/>
                <a:ea typeface="微软雅黑 Light" panose="020B0502040204020203" pitchFamily="34" charset="-122"/>
              </a:rPr>
              <a:t>下拉菜单</a:t>
            </a:r>
            <a:r>
              <a:rPr lang="zh-CN" altLang="en-US" sz="1400" dirty="0" smtClean="0">
                <a:solidFill>
                  <a:srgbClr val="1E2635"/>
                </a:solidFill>
                <a:latin typeface="微软雅黑 Light" panose="020B0502040204020203" pitchFamily="34" charset="-122"/>
                <a:ea typeface="微软雅黑 Light" panose="020B0502040204020203" pitchFamily="34" charset="-122"/>
              </a:rPr>
              <a:t>中可以</a:t>
            </a:r>
            <a:r>
              <a:rPr lang="zh-CN" altLang="en-US" sz="1400" dirty="0">
                <a:solidFill>
                  <a:srgbClr val="1E2635"/>
                </a:solidFill>
                <a:latin typeface="微软雅黑 Light" panose="020B0502040204020203" pitchFamily="34" charset="-122"/>
                <a:ea typeface="微软雅黑 Light" panose="020B0502040204020203" pitchFamily="34" charset="-122"/>
              </a:rPr>
              <a:t>选择要使用的</a:t>
            </a:r>
            <a:r>
              <a:rPr lang="zh-CN" altLang="en-US" sz="1400" dirty="0" smtClean="0">
                <a:solidFill>
                  <a:srgbClr val="1E2635"/>
                </a:solidFill>
                <a:latin typeface="微软雅黑 Light" panose="020B0502040204020203" pitchFamily="34" charset="-122"/>
                <a:ea typeface="微软雅黑 Light" panose="020B0502040204020203" pitchFamily="34" charset="-122"/>
              </a:rPr>
              <a:t>型号</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pic>
        <p:nvPicPr>
          <p:cNvPr id="12290" name="Picture 2" descr="https://pics7.baidu.com/feed/342ac65c1038534304cfff262d5ee873ca808814.jpeg@f_auto?token=61902e249c1ff6469abf4b336ec5415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60" y="2620270"/>
            <a:ext cx="3960440" cy="22401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60000" y="1777380"/>
            <a:ext cx="3960440" cy="702052"/>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使用相同的提示语测试不同的模型</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提示语</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r>
              <a:rPr lang="en-US" altLang="zh-CN" sz="1400" dirty="0">
                <a:solidFill>
                  <a:srgbClr val="1E2635"/>
                </a:solidFill>
                <a:latin typeface="微软雅黑 Light" panose="020B0502040204020203" pitchFamily="34" charset="-122"/>
                <a:ea typeface="微软雅黑 Light" panose="020B0502040204020203" pitchFamily="34" charset="-122"/>
              </a:rPr>
              <a:t>a boy playing basketball</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
        <p:nvSpPr>
          <p:cNvPr id="10" name="TextBox 9"/>
          <p:cNvSpPr txBox="1"/>
          <p:nvPr/>
        </p:nvSpPr>
        <p:spPr>
          <a:xfrm>
            <a:off x="1094592" y="4881367"/>
            <a:ext cx="1476164" cy="415498"/>
          </a:xfrm>
          <a:prstGeom prst="rect">
            <a:avLst/>
          </a:prstGeom>
          <a:noFill/>
        </p:spPr>
        <p:txBody>
          <a:bodyPr wrap="square" rtlCol="0" anchor="ctr" anchorCtr="0">
            <a:spAutoFit/>
          </a:bodyPr>
          <a:lstStyle/>
          <a:p>
            <a:pPr algn="ctr">
              <a:lnSpc>
                <a:spcPct val="150000"/>
              </a:lnSpc>
            </a:pP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en-US" altLang="zh-CN" sz="1400" dirty="0">
                <a:solidFill>
                  <a:srgbClr val="1E2635"/>
                </a:solidFill>
                <a:latin typeface="微软雅黑 Light" panose="020B0502040204020203" pitchFamily="34" charset="-122"/>
                <a:ea typeface="微软雅黑 Light" panose="020B0502040204020203" pitchFamily="34" charset="-122"/>
              </a:rPr>
              <a:t> v5.2</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
        <p:nvSpPr>
          <p:cNvPr id="11" name="TextBox 10"/>
          <p:cNvSpPr txBox="1"/>
          <p:nvPr/>
        </p:nvSpPr>
        <p:spPr>
          <a:xfrm>
            <a:off x="3110816" y="4899673"/>
            <a:ext cx="1476164" cy="378886"/>
          </a:xfrm>
          <a:prstGeom prst="rect">
            <a:avLst/>
          </a:prstGeom>
          <a:noFill/>
        </p:spPr>
        <p:txBody>
          <a:bodyPr wrap="square" rtlCol="0" anchor="ctr" anchorCtr="0">
            <a:spAutoFit/>
          </a:bodyPr>
          <a:lstStyle/>
          <a:p>
            <a:pPr algn="ctr">
              <a:lnSpc>
                <a:spcPct val="150000"/>
              </a:lnSpc>
            </a:pPr>
            <a:r>
              <a:rPr lang="en-US" altLang="zh-CN" sz="1400" dirty="0" err="1">
                <a:solidFill>
                  <a:srgbClr val="1E2635"/>
                </a:solidFill>
                <a:latin typeface="微软雅黑 Light" panose="020B0502040204020203" pitchFamily="34" charset="-122"/>
                <a:ea typeface="微软雅黑 Light" panose="020B0502040204020203" pitchFamily="34" charset="-122"/>
              </a:rPr>
              <a:t>Niji</a:t>
            </a:r>
            <a:r>
              <a:rPr lang="en-US" altLang="zh-CN" sz="1400" dirty="0">
                <a:solidFill>
                  <a:srgbClr val="1E2635"/>
                </a:solidFill>
                <a:latin typeface="微软雅黑 Light" panose="020B0502040204020203" pitchFamily="34" charset="-122"/>
                <a:ea typeface="微软雅黑 Light" panose="020B0502040204020203" pitchFamily="34" charset="-122"/>
              </a:rPr>
              <a:t> V5</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578201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设置面板</a:t>
            </a:r>
          </a:p>
        </p:txBody>
      </p:sp>
      <p:sp>
        <p:nvSpPr>
          <p:cNvPr id="42" name="TextBox 41"/>
          <p:cNvSpPr txBox="1"/>
          <p:nvPr/>
        </p:nvSpPr>
        <p:spPr>
          <a:xfrm>
            <a:off x="760000" y="759976"/>
            <a:ext cx="8640000" cy="415498"/>
          </a:xfrm>
          <a:prstGeom prst="rect">
            <a:avLst/>
          </a:prstGeom>
          <a:noFill/>
        </p:spPr>
        <p:txBody>
          <a:bodyPr wrap="square" rtlCol="0">
            <a:spAutoFit/>
          </a:bodyPr>
          <a:lstStyle/>
          <a:p>
            <a:pPr>
              <a:lnSpc>
                <a:spcPct val="150000"/>
              </a:lnSpc>
            </a:pPr>
            <a:r>
              <a:rPr lang="en-US" altLang="zh-CN" sz="1400" dirty="0">
                <a:solidFill>
                  <a:srgbClr val="1E2635"/>
                </a:solidFill>
                <a:latin typeface="微软雅黑" panose="020B0503020204020204" pitchFamily="34" charset="-122"/>
                <a:ea typeface="微软雅黑" panose="020B0503020204020204" pitchFamily="34" charset="-122"/>
              </a:rPr>
              <a:t>RAW mode</a:t>
            </a:r>
            <a:r>
              <a:rPr lang="zh-CN" altLang="en-US" sz="1400" dirty="0">
                <a:solidFill>
                  <a:srgbClr val="1E2635"/>
                </a:solidFill>
                <a:latin typeface="微软雅黑" panose="020B0503020204020204" pitchFamily="34" charset="-122"/>
                <a:ea typeface="微软雅黑" panose="020B0503020204020204" pitchFamily="34" charset="-122"/>
              </a:rPr>
              <a:t>（原始模式</a:t>
            </a:r>
            <a:r>
              <a:rPr lang="zh-CN" altLang="en-US" sz="1400" dirty="0" smtClean="0">
                <a:solidFill>
                  <a:srgbClr val="1E2635"/>
                </a:solidFill>
                <a:latin typeface="微软雅黑" panose="020B0503020204020204" pitchFamily="34" charset="-122"/>
                <a:ea typeface="微软雅黑" panose="020B0503020204020204" pitchFamily="34" charset="-122"/>
              </a:rPr>
              <a:t>）</a:t>
            </a:r>
            <a:r>
              <a:rPr lang="zh-CN" altLang="en-US" sz="1400" dirty="0">
                <a:solidFill>
                  <a:srgbClr val="1E2635"/>
                </a:solidFill>
                <a:latin typeface="微软雅黑 Light" panose="020B0502040204020203" pitchFamily="34" charset="-122"/>
                <a:ea typeface="微软雅黑 Light" panose="020B0502040204020203" pitchFamily="34" charset="-122"/>
              </a:rPr>
              <a:t>开启后，生成的图像更</a:t>
            </a:r>
            <a:r>
              <a:rPr lang="zh-CN" altLang="en-US" sz="1400" dirty="0" smtClean="0">
                <a:solidFill>
                  <a:srgbClr val="1E2635"/>
                </a:solidFill>
                <a:latin typeface="微软雅黑 Light" panose="020B0502040204020203" pitchFamily="34" charset="-122"/>
                <a:ea typeface="微软雅黑 Light" panose="020B0502040204020203" pitchFamily="34" charset="-122"/>
              </a:rPr>
              <a:t>现实</a:t>
            </a:r>
            <a:r>
              <a:rPr lang="zh-CN" altLang="en-US" sz="1400" dirty="0">
                <a:solidFill>
                  <a:srgbClr val="1E2635"/>
                </a:solidFill>
                <a:latin typeface="微软雅黑 Light" panose="020B0502040204020203" pitchFamily="34" charset="-122"/>
                <a:ea typeface="微软雅黑 Light" panose="020B0502040204020203" pitchFamily="34" charset="-122"/>
              </a:rPr>
              <a:t>。</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388" y="1345332"/>
            <a:ext cx="12287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descr="https://pics1.baidu.com/feed/1c950a7b02087bf4184199974c9e0f2110dfcffe.jpeg@f_auto?token=cf305f9df7bebb169a001aee2c7d4a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720" y="1345332"/>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459820" y="4825140"/>
            <a:ext cx="1116124" cy="307777"/>
          </a:xfrm>
          <a:prstGeom prst="rect">
            <a:avLst/>
          </a:prstGeom>
          <a:noFill/>
        </p:spPr>
        <p:txBody>
          <a:bodyPr wrap="square" rtlCol="0" anchor="ctr" anchorCtr="0">
            <a:spAutoFit/>
          </a:bodyPr>
          <a:lstStyle/>
          <a:p>
            <a:pPr algn="ctr"/>
            <a:r>
              <a:rPr lang="zh-CN" altLang="en-US" sz="1400" dirty="0" smtClean="0">
                <a:solidFill>
                  <a:srgbClr val="1E2635"/>
                </a:solidFill>
                <a:latin typeface="微软雅黑 Light" panose="020B0502040204020203" pitchFamily="34" charset="-122"/>
                <a:ea typeface="微软雅黑 Light" panose="020B0502040204020203" pitchFamily="34" charset="-122"/>
              </a:rPr>
              <a:t>关闭</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
        <p:nvSpPr>
          <p:cNvPr id="13" name="TextBox 12"/>
          <p:cNvSpPr txBox="1"/>
          <p:nvPr/>
        </p:nvSpPr>
        <p:spPr>
          <a:xfrm>
            <a:off x="6618456" y="4825140"/>
            <a:ext cx="1116124" cy="307777"/>
          </a:xfrm>
          <a:prstGeom prst="rect">
            <a:avLst/>
          </a:prstGeom>
          <a:noFill/>
        </p:spPr>
        <p:txBody>
          <a:bodyPr wrap="square" rtlCol="0" anchor="ctr" anchorCtr="0">
            <a:spAutoFit/>
          </a:bodyPr>
          <a:lstStyle/>
          <a:p>
            <a:pPr algn="ctr"/>
            <a:r>
              <a:rPr lang="zh-CN" altLang="en-US" sz="1400" dirty="0" smtClean="0">
                <a:solidFill>
                  <a:srgbClr val="1E2635"/>
                </a:solidFill>
                <a:latin typeface="微软雅黑 Light" panose="020B0502040204020203" pitchFamily="34" charset="-122"/>
                <a:ea typeface="微软雅黑 Light" panose="020B0502040204020203" pitchFamily="34" charset="-122"/>
              </a:rPr>
              <a:t>开启</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5272951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421122" y="2091419"/>
            <a:ext cx="3600400" cy="720197"/>
          </a:xfrm>
          <a:prstGeom prst="rect">
            <a:avLst/>
          </a:prstGeom>
          <a:noFill/>
        </p:spPr>
        <p:txBody>
          <a:bodyPr wrap="square" rtlCol="0">
            <a:spAutoFit/>
          </a:bodyPr>
          <a:lstStyle/>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① 注册账号</a:t>
            </a:r>
            <a:endParaRPr lang="en-US" altLang="zh-CN" sz="1200" dirty="0" smtClean="0">
              <a:solidFill>
                <a:srgbClr val="1E2635"/>
              </a:solidFill>
              <a:latin typeface="微软雅黑" panose="020B0503020204020204" pitchFamily="34" charset="-122"/>
              <a:ea typeface="微软雅黑" panose="020B0503020204020204" pitchFamily="34" charset="-122"/>
            </a:endParaRPr>
          </a:p>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② 服务器准备</a:t>
            </a:r>
            <a:endParaRPr lang="en-US" altLang="zh-CN" sz="1200" dirty="0" smtClean="0">
              <a:solidFill>
                <a:srgbClr val="1E2635"/>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0" y="2220686"/>
            <a:ext cx="3923928" cy="461665"/>
            <a:chOff x="508000" y="2220686"/>
            <a:chExt cx="3923928" cy="461665"/>
          </a:xfrm>
        </p:grpSpPr>
        <p:sp>
          <p:nvSpPr>
            <p:cNvPr id="2" name="矩形 1"/>
            <p:cNvSpPr/>
            <p:nvPr/>
          </p:nvSpPr>
          <p:spPr>
            <a:xfrm>
              <a:off x="508000" y="2262272"/>
              <a:ext cx="755576"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695624" y="2220686"/>
              <a:ext cx="2736304" cy="461665"/>
            </a:xfrm>
            <a:prstGeom prst="rect">
              <a:avLst/>
            </a:prstGeom>
            <a:noFill/>
          </p:spPr>
          <p:txBody>
            <a:bodyPr wrap="square" rtlCol="0">
              <a:spAutoFit/>
            </a:bodyPr>
            <a:lstStyle/>
            <a:p>
              <a:r>
                <a:rPr lang="en-US" altLang="zh-CN" sz="2400" dirty="0" err="1">
                  <a:solidFill>
                    <a:srgbClr val="1E2635"/>
                  </a:solidFill>
                  <a:latin typeface="微软雅黑" panose="020B0503020204020204" pitchFamily="34" charset="-122"/>
                  <a:ea typeface="微软雅黑" panose="020B0503020204020204" pitchFamily="34" charset="-122"/>
                </a:rPr>
                <a:t>Midjourney</a:t>
              </a:r>
              <a:r>
                <a:rPr lang="zh-CN" altLang="en-US" sz="2400" dirty="0">
                  <a:solidFill>
                    <a:srgbClr val="1E2635"/>
                  </a:solidFill>
                  <a:latin typeface="微软雅黑" panose="020B0503020204020204" pitchFamily="34" charset="-122"/>
                  <a:ea typeface="微软雅黑" panose="020B0503020204020204" pitchFamily="34" charset="-122"/>
                </a:rPr>
                <a:t>入门</a:t>
              </a:r>
            </a:p>
          </p:txBody>
        </p:sp>
      </p:grpSp>
    </p:spTree>
    <p:extLst>
      <p:ext uri="{BB962C8B-B14F-4D97-AF65-F5344CB8AC3E}">
        <p14:creationId xmlns:p14="http://schemas.microsoft.com/office/powerpoint/2010/main" val="23371817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设置面板</a:t>
            </a:r>
          </a:p>
        </p:txBody>
      </p:sp>
      <p:sp>
        <p:nvSpPr>
          <p:cNvPr id="42" name="TextBox 41"/>
          <p:cNvSpPr txBox="1"/>
          <p:nvPr/>
        </p:nvSpPr>
        <p:spPr>
          <a:xfrm>
            <a:off x="760000" y="678676"/>
            <a:ext cx="8640000" cy="738664"/>
          </a:xfrm>
          <a:prstGeom prst="rect">
            <a:avLst/>
          </a:prstGeom>
          <a:noFill/>
        </p:spPr>
        <p:txBody>
          <a:bodyPr wrap="square" rtlCol="0">
            <a:spAutoFit/>
          </a:bodyPr>
          <a:lstStyle/>
          <a:p>
            <a:pPr>
              <a:lnSpc>
                <a:spcPct val="150000"/>
              </a:lnSpc>
            </a:pPr>
            <a:r>
              <a:rPr lang="en-US" altLang="zh-CN" sz="1400" dirty="0">
                <a:solidFill>
                  <a:srgbClr val="1E2635"/>
                </a:solidFill>
                <a:latin typeface="微软雅黑" panose="020B0503020204020204" pitchFamily="34" charset="-122"/>
                <a:ea typeface="微软雅黑" panose="020B0503020204020204" pitchFamily="34" charset="-122"/>
              </a:rPr>
              <a:t>Stylize low/medium/high</a:t>
            </a:r>
            <a:r>
              <a:rPr lang="zh-CN" altLang="en-US" sz="1400" dirty="0">
                <a:solidFill>
                  <a:srgbClr val="1E2635"/>
                </a:solidFill>
                <a:latin typeface="微软雅黑" panose="020B0503020204020204" pitchFamily="34" charset="-122"/>
                <a:ea typeface="微软雅黑" panose="020B0503020204020204" pitchFamily="34" charset="-122"/>
              </a:rPr>
              <a:t>（风格低</a:t>
            </a:r>
            <a:r>
              <a:rPr lang="en-US" altLang="zh-CN" sz="1400" dirty="0">
                <a:solidFill>
                  <a:srgbClr val="1E2635"/>
                </a:solidFill>
                <a:latin typeface="微软雅黑" panose="020B0503020204020204" pitchFamily="34" charset="-122"/>
                <a:ea typeface="微软雅黑" panose="020B0503020204020204" pitchFamily="34" charset="-122"/>
              </a:rPr>
              <a:t>/</a:t>
            </a:r>
            <a:r>
              <a:rPr lang="zh-CN" altLang="en-US" sz="1400" dirty="0">
                <a:solidFill>
                  <a:srgbClr val="1E2635"/>
                </a:solidFill>
                <a:latin typeface="微软雅黑" panose="020B0503020204020204" pitchFamily="34" charset="-122"/>
                <a:ea typeface="微软雅黑" panose="020B0503020204020204" pitchFamily="34" charset="-122"/>
              </a:rPr>
              <a:t>中</a:t>
            </a:r>
            <a:r>
              <a:rPr lang="en-US" altLang="zh-CN" sz="1400" dirty="0">
                <a:solidFill>
                  <a:srgbClr val="1E2635"/>
                </a:solidFill>
                <a:latin typeface="微软雅黑" panose="020B0503020204020204" pitchFamily="34" charset="-122"/>
                <a:ea typeface="微软雅黑" panose="020B0503020204020204" pitchFamily="34" charset="-122"/>
              </a:rPr>
              <a:t>/</a:t>
            </a:r>
            <a:r>
              <a:rPr lang="zh-CN" altLang="en-US" sz="1400" dirty="0">
                <a:solidFill>
                  <a:srgbClr val="1E2635"/>
                </a:solidFill>
                <a:latin typeface="微软雅黑" panose="020B0503020204020204" pitchFamily="34" charset="-122"/>
                <a:ea typeface="微软雅黑" panose="020B0503020204020204" pitchFamily="34" charset="-122"/>
              </a:rPr>
              <a:t>高</a:t>
            </a:r>
            <a:r>
              <a:rPr lang="zh-CN" altLang="en-US" sz="1400" dirty="0" smtClean="0">
                <a:solidFill>
                  <a:srgbClr val="1E2635"/>
                </a:solidFill>
                <a:latin typeface="微软雅黑" panose="020B0503020204020204" pitchFamily="34" charset="-122"/>
                <a:ea typeface="微软雅黑" panose="020B0503020204020204" pitchFamily="34" charset="-122"/>
              </a:rPr>
              <a:t>）</a:t>
            </a:r>
            <a:r>
              <a:rPr lang="en-US" altLang="zh-CN" sz="1400" dirty="0" smtClean="0">
                <a:solidFill>
                  <a:srgbClr val="1E2635"/>
                </a:solidFill>
                <a:latin typeface="微软雅黑" panose="020B0503020204020204" pitchFamily="34" charset="-122"/>
                <a:ea typeface="微软雅黑" panose="020B0503020204020204" pitchFamily="34" charset="-122"/>
              </a:rPr>
              <a:t>— </a:t>
            </a:r>
            <a:r>
              <a:rPr lang="en-US" altLang="zh-CN" sz="1400" dirty="0" smtClean="0">
                <a:solidFill>
                  <a:srgbClr val="1E2635"/>
                </a:solidFill>
                <a:latin typeface="微软雅黑 Light" panose="020B0502040204020203" pitchFamily="34" charset="-122"/>
                <a:ea typeface="微软雅黑 Light" panose="020B0502040204020203" pitchFamily="34" charset="-122"/>
              </a:rPr>
              <a:t>Stylize </a:t>
            </a:r>
            <a:r>
              <a:rPr lang="en-US" altLang="zh-CN" sz="1400" dirty="0">
                <a:solidFill>
                  <a:srgbClr val="1E2635"/>
                </a:solidFill>
                <a:latin typeface="微软雅黑 Light" panose="020B0502040204020203" pitchFamily="34" charset="-122"/>
                <a:ea typeface="微软雅黑 Light" panose="020B0502040204020203" pitchFamily="34" charset="-122"/>
              </a:rPr>
              <a:t>low </a:t>
            </a:r>
            <a:r>
              <a:rPr lang="zh-CN" altLang="en-US" sz="1400" dirty="0">
                <a:solidFill>
                  <a:srgbClr val="1E2635"/>
                </a:solidFill>
                <a:latin typeface="微软雅黑 Light" panose="020B0502040204020203" pitchFamily="34" charset="-122"/>
                <a:ea typeface="微软雅黑 Light" panose="020B0502040204020203" pitchFamily="34" charset="-122"/>
              </a:rPr>
              <a:t>（风格低</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r>
              <a:rPr lang="zh-CN" altLang="en-US" sz="1400" dirty="0">
                <a:solidFill>
                  <a:srgbClr val="1E2635"/>
                </a:solidFill>
                <a:latin typeface="微软雅黑 Light" panose="020B0502040204020203" pitchFamily="34" charset="-122"/>
                <a:ea typeface="微软雅黑 Light" panose="020B0502040204020203" pitchFamily="34" charset="-122"/>
              </a:rPr>
              <a:t>、</a:t>
            </a:r>
            <a:r>
              <a:rPr lang="en-US" altLang="zh-CN" sz="1400" dirty="0" smtClean="0">
                <a:solidFill>
                  <a:srgbClr val="1E2635"/>
                </a:solidFill>
                <a:latin typeface="微软雅黑 Light" panose="020B0502040204020203" pitchFamily="34" charset="-122"/>
                <a:ea typeface="微软雅黑 Light" panose="020B0502040204020203" pitchFamily="34" charset="-122"/>
              </a:rPr>
              <a:t>Stylize </a:t>
            </a:r>
            <a:r>
              <a:rPr lang="en-US" altLang="zh-CN" sz="1400" dirty="0">
                <a:solidFill>
                  <a:srgbClr val="1E2635"/>
                </a:solidFill>
                <a:latin typeface="微软雅黑 Light" panose="020B0502040204020203" pitchFamily="34" charset="-122"/>
                <a:ea typeface="微软雅黑 Light" panose="020B0502040204020203" pitchFamily="34" charset="-122"/>
              </a:rPr>
              <a:t>med </a:t>
            </a:r>
            <a:r>
              <a:rPr lang="zh-CN" altLang="en-US" sz="1400" dirty="0">
                <a:solidFill>
                  <a:srgbClr val="1E2635"/>
                </a:solidFill>
                <a:latin typeface="微软雅黑 Light" panose="020B0502040204020203" pitchFamily="34" charset="-122"/>
                <a:ea typeface="微软雅黑 Light" panose="020B0502040204020203" pitchFamily="34" charset="-122"/>
              </a:rPr>
              <a:t>（风格中</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r>
              <a:rPr lang="en-US" altLang="zh-CN" sz="1400" dirty="0" smtClean="0">
                <a:solidFill>
                  <a:srgbClr val="1E2635"/>
                </a:solidFill>
                <a:latin typeface="微软雅黑 Light" panose="020B0502040204020203" pitchFamily="34" charset="-122"/>
                <a:ea typeface="微软雅黑 Light" panose="020B0502040204020203" pitchFamily="34" charset="-122"/>
              </a:rPr>
              <a:t>Stylize </a:t>
            </a:r>
            <a:r>
              <a:rPr lang="en-US" altLang="zh-CN" sz="1400" dirty="0">
                <a:solidFill>
                  <a:srgbClr val="1E2635"/>
                </a:solidFill>
                <a:latin typeface="微软雅黑 Light" panose="020B0502040204020203" pitchFamily="34" charset="-122"/>
                <a:ea typeface="微软雅黑 Light" panose="020B0502040204020203" pitchFamily="34" charset="-122"/>
              </a:rPr>
              <a:t>high</a:t>
            </a:r>
            <a:r>
              <a:rPr lang="zh-CN" altLang="en-US" sz="1400" dirty="0">
                <a:solidFill>
                  <a:srgbClr val="1E2635"/>
                </a:solidFill>
                <a:latin typeface="微软雅黑 Light" panose="020B0502040204020203" pitchFamily="34" charset="-122"/>
                <a:ea typeface="微软雅黑 Light" panose="020B0502040204020203" pitchFamily="34" charset="-122"/>
              </a:rPr>
              <a:t>（风格高</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r>
              <a:rPr lang="en-US" altLang="zh-CN" sz="1400" dirty="0" smtClean="0">
                <a:solidFill>
                  <a:srgbClr val="1E2635"/>
                </a:solidFill>
                <a:latin typeface="微软雅黑 Light" panose="020B0502040204020203" pitchFamily="34" charset="-122"/>
                <a:ea typeface="微软雅黑 Light" panose="020B0502040204020203" pitchFamily="34" charset="-122"/>
              </a:rPr>
              <a:t>Stylize </a:t>
            </a:r>
            <a:r>
              <a:rPr lang="en-US" altLang="zh-CN" sz="1400" dirty="0">
                <a:solidFill>
                  <a:srgbClr val="1E2635"/>
                </a:solidFill>
                <a:latin typeface="微软雅黑 Light" panose="020B0502040204020203" pitchFamily="34" charset="-122"/>
                <a:ea typeface="微软雅黑 Light" panose="020B0502040204020203" pitchFamily="34" charset="-122"/>
              </a:rPr>
              <a:t>very high </a:t>
            </a:r>
            <a:r>
              <a:rPr lang="zh-CN" altLang="en-US" sz="1400" dirty="0">
                <a:solidFill>
                  <a:srgbClr val="1E2635"/>
                </a:solidFill>
                <a:latin typeface="微软雅黑 Light" panose="020B0502040204020203" pitchFamily="34" charset="-122"/>
                <a:ea typeface="微软雅黑 Light" panose="020B0502040204020203" pitchFamily="34" charset="-122"/>
              </a:rPr>
              <a:t>（风格非常高</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08" y="1420763"/>
            <a:ext cx="53054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60000" y="2019692"/>
            <a:ext cx="2880080" cy="738664"/>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使用相同的提示语测试不同的模型</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提示</a:t>
            </a:r>
            <a:r>
              <a:rPr lang="zh-CN" altLang="en-US" sz="1400" dirty="0">
                <a:solidFill>
                  <a:srgbClr val="1E2635"/>
                </a:solidFill>
                <a:latin typeface="微软雅黑 Light" panose="020B0502040204020203" pitchFamily="34" charset="-122"/>
                <a:ea typeface="微软雅黑 Light" panose="020B0502040204020203" pitchFamily="34" charset="-122"/>
              </a:rPr>
              <a:t>语：日落的海滩</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848" y="2103512"/>
            <a:ext cx="2501489" cy="140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280" y="2103512"/>
            <a:ext cx="2501489" cy="140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5437" y="3831877"/>
            <a:ext cx="2494300" cy="140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6469" y="3831877"/>
            <a:ext cx="2494300" cy="140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404530" y="3487316"/>
            <a:ext cx="1116124" cy="307777"/>
          </a:xfrm>
          <a:prstGeom prst="rect">
            <a:avLst/>
          </a:prstGeom>
          <a:noFill/>
        </p:spPr>
        <p:txBody>
          <a:bodyPr wrap="square" rtlCol="0" anchor="ctr" anchorCtr="0">
            <a:spAutoFit/>
          </a:bodyPr>
          <a:lstStyle/>
          <a:p>
            <a:pPr algn="ctr"/>
            <a:r>
              <a:rPr lang="en-US" altLang="zh-CN" sz="1400" dirty="0">
                <a:solidFill>
                  <a:srgbClr val="1E2635"/>
                </a:solidFill>
                <a:latin typeface="微软雅黑 Light" panose="020B0502040204020203" pitchFamily="34" charset="-122"/>
                <a:ea typeface="微软雅黑 Light" panose="020B0502040204020203" pitchFamily="34" charset="-122"/>
              </a:rPr>
              <a:t>Stylize low</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
        <p:nvSpPr>
          <p:cNvPr id="15" name="TextBox 14"/>
          <p:cNvSpPr txBox="1"/>
          <p:nvPr/>
        </p:nvSpPr>
        <p:spPr>
          <a:xfrm>
            <a:off x="7021962" y="3487316"/>
            <a:ext cx="1116124" cy="307777"/>
          </a:xfrm>
          <a:prstGeom prst="rect">
            <a:avLst/>
          </a:prstGeom>
          <a:noFill/>
        </p:spPr>
        <p:txBody>
          <a:bodyPr wrap="square" rtlCol="0" anchor="ctr" anchorCtr="0">
            <a:spAutoFit/>
          </a:bodyPr>
          <a:lstStyle/>
          <a:p>
            <a:pPr algn="ctr"/>
            <a:r>
              <a:rPr lang="en-US" altLang="zh-CN" sz="1400" dirty="0">
                <a:solidFill>
                  <a:srgbClr val="1E2635"/>
                </a:solidFill>
                <a:latin typeface="微软雅黑 Light" panose="020B0502040204020203" pitchFamily="34" charset="-122"/>
                <a:ea typeface="微软雅黑 Light" panose="020B0502040204020203" pitchFamily="34" charset="-122"/>
              </a:rPr>
              <a:t>Stylize med</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
        <p:nvSpPr>
          <p:cNvPr id="16" name="TextBox 15"/>
          <p:cNvSpPr txBox="1"/>
          <p:nvPr/>
        </p:nvSpPr>
        <p:spPr>
          <a:xfrm>
            <a:off x="4414525" y="5200852"/>
            <a:ext cx="1116124" cy="307777"/>
          </a:xfrm>
          <a:prstGeom prst="rect">
            <a:avLst/>
          </a:prstGeom>
          <a:noFill/>
        </p:spPr>
        <p:txBody>
          <a:bodyPr wrap="square" rtlCol="0" anchor="ctr" anchorCtr="0">
            <a:spAutoFit/>
          </a:bodyPr>
          <a:lstStyle/>
          <a:p>
            <a:pPr algn="ctr"/>
            <a:r>
              <a:rPr lang="en-US" altLang="zh-CN" sz="1400" dirty="0">
                <a:solidFill>
                  <a:srgbClr val="1E2635"/>
                </a:solidFill>
                <a:latin typeface="微软雅黑 Light" panose="020B0502040204020203" pitchFamily="34" charset="-122"/>
                <a:ea typeface="微软雅黑 Light" panose="020B0502040204020203" pitchFamily="34" charset="-122"/>
              </a:rPr>
              <a:t>Stylize high</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
        <p:nvSpPr>
          <p:cNvPr id="17" name="TextBox 16"/>
          <p:cNvSpPr txBox="1"/>
          <p:nvPr/>
        </p:nvSpPr>
        <p:spPr>
          <a:xfrm>
            <a:off x="6778461" y="5200852"/>
            <a:ext cx="1610316" cy="307777"/>
          </a:xfrm>
          <a:prstGeom prst="rect">
            <a:avLst/>
          </a:prstGeom>
          <a:noFill/>
        </p:spPr>
        <p:txBody>
          <a:bodyPr wrap="square" rtlCol="0" anchor="ctr" anchorCtr="0">
            <a:spAutoFit/>
          </a:bodyPr>
          <a:lstStyle/>
          <a:p>
            <a:pPr algn="ctr"/>
            <a:r>
              <a:rPr lang="en-US" altLang="zh-CN" sz="1400" dirty="0">
                <a:solidFill>
                  <a:srgbClr val="1E2635"/>
                </a:solidFill>
                <a:latin typeface="微软雅黑 Light" panose="020B0502040204020203" pitchFamily="34" charset="-122"/>
                <a:ea typeface="微软雅黑 Light" panose="020B0502040204020203" pitchFamily="34" charset="-122"/>
              </a:rPr>
              <a:t>Stylize very high</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198070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设置面板</a:t>
            </a:r>
          </a:p>
        </p:txBody>
      </p:sp>
      <p:sp>
        <p:nvSpPr>
          <p:cNvPr id="42" name="TextBox 41"/>
          <p:cNvSpPr txBox="1"/>
          <p:nvPr/>
        </p:nvSpPr>
        <p:spPr>
          <a:xfrm>
            <a:off x="760000" y="759976"/>
            <a:ext cx="8640000" cy="378565"/>
          </a:xfrm>
          <a:prstGeom prst="rect">
            <a:avLst/>
          </a:prstGeom>
          <a:noFill/>
        </p:spPr>
        <p:txBody>
          <a:bodyPr wrap="square" rtlCol="0">
            <a:spAutoFit/>
          </a:bodyPr>
          <a:lstStyle/>
          <a:p>
            <a:pPr>
              <a:lnSpc>
                <a:spcPct val="150000"/>
              </a:lnSpc>
            </a:pPr>
            <a:r>
              <a:rPr lang="en-US" altLang="zh-CN" sz="1400" dirty="0">
                <a:solidFill>
                  <a:srgbClr val="1E2635"/>
                </a:solidFill>
                <a:latin typeface="微软雅黑" panose="020B0503020204020204" pitchFamily="34" charset="-122"/>
                <a:ea typeface="微软雅黑" panose="020B0503020204020204" pitchFamily="34" charset="-122"/>
              </a:rPr>
              <a:t>Public/stealth mode</a:t>
            </a:r>
            <a:r>
              <a:rPr lang="zh-CN" altLang="en-US" sz="1400" dirty="0">
                <a:solidFill>
                  <a:srgbClr val="1E2635"/>
                </a:solidFill>
                <a:latin typeface="微软雅黑" panose="020B0503020204020204" pitchFamily="34" charset="-122"/>
                <a:ea typeface="微软雅黑" panose="020B0503020204020204" pitchFamily="34" charset="-122"/>
              </a:rPr>
              <a:t>（公共</a:t>
            </a:r>
            <a:r>
              <a:rPr lang="en-US" altLang="zh-CN" sz="1400" dirty="0">
                <a:solidFill>
                  <a:srgbClr val="1E2635"/>
                </a:solidFill>
                <a:latin typeface="微软雅黑" panose="020B0503020204020204" pitchFamily="34" charset="-122"/>
                <a:ea typeface="微软雅黑" panose="020B0503020204020204" pitchFamily="34" charset="-122"/>
              </a:rPr>
              <a:t>/</a:t>
            </a:r>
            <a:r>
              <a:rPr lang="zh-CN" altLang="en-US" sz="1400" dirty="0">
                <a:solidFill>
                  <a:srgbClr val="1E2635"/>
                </a:solidFill>
                <a:latin typeface="微软雅黑" panose="020B0503020204020204" pitchFamily="34" charset="-122"/>
                <a:ea typeface="微软雅黑" panose="020B0503020204020204" pitchFamily="34" charset="-122"/>
              </a:rPr>
              <a:t>隐身模式）</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28" y="1185539"/>
            <a:ext cx="131445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60000" y="1705372"/>
            <a:ext cx="8640000" cy="738664"/>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公共模式默认开启，其他</a:t>
            </a:r>
            <a:r>
              <a:rPr lang="zh-CN" altLang="en-US" sz="1400" dirty="0">
                <a:solidFill>
                  <a:srgbClr val="1E2635"/>
                </a:solidFill>
                <a:latin typeface="微软雅黑 Light" panose="020B0502040204020203" pitchFamily="34" charset="-122"/>
                <a:ea typeface="微软雅黑 Light" panose="020B0502040204020203" pitchFamily="34" charset="-122"/>
              </a:rPr>
              <a:t>人可以看到您在</a:t>
            </a: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zh-CN" altLang="en-US" sz="1400" dirty="0">
                <a:solidFill>
                  <a:srgbClr val="1E2635"/>
                </a:solidFill>
                <a:latin typeface="微软雅黑 Light" panose="020B0502040204020203" pitchFamily="34" charset="-122"/>
                <a:ea typeface="微软雅黑 Light" panose="020B0502040204020203" pitchFamily="34" charset="-122"/>
              </a:rPr>
              <a:t>画廊中产生的所有图像</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endParaRPr lang="zh-CN" altLang="en-US" sz="1400" dirty="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可以更改为</a:t>
            </a:r>
            <a:r>
              <a:rPr lang="en-US" altLang="zh-CN" sz="1400" dirty="0" smtClean="0">
                <a:solidFill>
                  <a:srgbClr val="1E2635"/>
                </a:solidFill>
                <a:latin typeface="微软雅黑 Light" panose="020B0502040204020203" pitchFamily="34" charset="-122"/>
                <a:ea typeface="微软雅黑 Light" panose="020B0502040204020203" pitchFamily="34" charset="-122"/>
              </a:rPr>
              <a:t>“stealth mode”.</a:t>
            </a:r>
            <a:r>
              <a:rPr lang="zh-CN" altLang="en-US" sz="1400" dirty="0">
                <a:solidFill>
                  <a:srgbClr val="1E2635"/>
                </a:solidFill>
                <a:latin typeface="微软雅黑 Light" panose="020B0502040204020203" pitchFamily="34" charset="-122"/>
                <a:ea typeface="微软雅黑 Light" panose="020B0502040204020203" pitchFamily="34" charset="-122"/>
              </a:rPr>
              <a:t>（隐身模式）来保护隐私</a:t>
            </a:r>
            <a:r>
              <a:rPr lang="zh-CN" altLang="en-US" sz="1400" dirty="0" smtClean="0">
                <a:solidFill>
                  <a:srgbClr val="1E2635"/>
                </a:solidFill>
                <a:latin typeface="微软雅黑 Light" panose="020B0502040204020203" pitchFamily="34" charset="-122"/>
                <a:ea typeface="微软雅黑 Light" panose="020B0502040204020203" pitchFamily="34" charset="-122"/>
              </a:rPr>
              <a:t>。但是</a:t>
            </a:r>
            <a:r>
              <a:rPr lang="zh-CN" altLang="en-US" sz="1400" dirty="0">
                <a:solidFill>
                  <a:srgbClr val="1E2635"/>
                </a:solidFill>
                <a:latin typeface="微软雅黑 Light" panose="020B0502040204020203" pitchFamily="34" charset="-122"/>
                <a:ea typeface="微软雅黑 Light" panose="020B0502040204020203" pitchFamily="34" charset="-122"/>
              </a:rPr>
              <a:t>，</a:t>
            </a:r>
            <a:r>
              <a:rPr lang="zh-CN" altLang="en-US" sz="1400" dirty="0" smtClean="0">
                <a:solidFill>
                  <a:srgbClr val="1E2635"/>
                </a:solidFill>
                <a:latin typeface="微软雅黑 Light" panose="020B0502040204020203" pitchFamily="34" charset="-122"/>
                <a:ea typeface="微软雅黑 Light" panose="020B0502040204020203" pitchFamily="34" charset="-122"/>
              </a:rPr>
              <a:t>只有购买</a:t>
            </a:r>
            <a:r>
              <a:rPr lang="en-US" altLang="zh-CN" sz="1400" dirty="0">
                <a:solidFill>
                  <a:srgbClr val="1E2635"/>
                </a:solidFill>
                <a:latin typeface="微软雅黑 Light" panose="020B0502040204020203" pitchFamily="34" charset="-122"/>
                <a:ea typeface="微软雅黑 Light" panose="020B0502040204020203" pitchFamily="34" charset="-122"/>
              </a:rPr>
              <a:t>$ 60/</a:t>
            </a:r>
            <a:r>
              <a:rPr lang="zh-CN" altLang="en-US" sz="1400" dirty="0">
                <a:solidFill>
                  <a:srgbClr val="1E2635"/>
                </a:solidFill>
                <a:latin typeface="微软雅黑 Light" panose="020B0502040204020203" pitchFamily="34" charset="-122"/>
                <a:ea typeface="微软雅黑 Light" panose="020B0502040204020203" pitchFamily="34" charset="-122"/>
              </a:rPr>
              <a:t>月的</a:t>
            </a:r>
            <a:r>
              <a:rPr lang="en-US" altLang="zh-CN" sz="1400" dirty="0">
                <a:solidFill>
                  <a:srgbClr val="1E2635"/>
                </a:solidFill>
                <a:latin typeface="微软雅黑 Light" panose="020B0502040204020203" pitchFamily="34" charset="-122"/>
                <a:ea typeface="微软雅黑 Light" panose="020B0502040204020203" pitchFamily="34" charset="-122"/>
              </a:rPr>
              <a:t>Pro</a:t>
            </a:r>
            <a:r>
              <a:rPr lang="zh-CN" altLang="en-US" sz="1400" dirty="0">
                <a:solidFill>
                  <a:srgbClr val="1E2635"/>
                </a:solidFill>
                <a:latin typeface="微软雅黑 Light" panose="020B0502040204020203" pitchFamily="34" charset="-122"/>
                <a:ea typeface="微软雅黑 Light" panose="020B0502040204020203" pitchFamily="34" charset="-122"/>
              </a:rPr>
              <a:t>计划时，</a:t>
            </a:r>
            <a:r>
              <a:rPr lang="zh-CN" altLang="en-US" sz="1400" dirty="0" smtClean="0">
                <a:solidFill>
                  <a:srgbClr val="1E2635"/>
                </a:solidFill>
                <a:latin typeface="微软雅黑 Light" panose="020B0502040204020203" pitchFamily="34" charset="-122"/>
                <a:ea typeface="微软雅黑 Light" panose="020B0502040204020203" pitchFamily="34" charset="-122"/>
              </a:rPr>
              <a:t>才有这个模式。</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5739835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设置面板</a:t>
            </a:r>
          </a:p>
        </p:txBody>
      </p:sp>
      <p:sp>
        <p:nvSpPr>
          <p:cNvPr id="42" name="TextBox 41"/>
          <p:cNvSpPr txBox="1"/>
          <p:nvPr/>
        </p:nvSpPr>
        <p:spPr>
          <a:xfrm>
            <a:off x="760000" y="759976"/>
            <a:ext cx="8640000" cy="702052"/>
          </a:xfrm>
          <a:prstGeom prst="rect">
            <a:avLst/>
          </a:prstGeom>
          <a:noFill/>
        </p:spPr>
        <p:txBody>
          <a:bodyPr wrap="square" rtlCol="0">
            <a:spAutoFit/>
          </a:bodyPr>
          <a:lstStyle/>
          <a:p>
            <a:pPr>
              <a:lnSpc>
                <a:spcPct val="150000"/>
              </a:lnSpc>
            </a:pPr>
            <a:r>
              <a:rPr lang="en-US" altLang="zh-CN" sz="1400" dirty="0">
                <a:solidFill>
                  <a:srgbClr val="1E2635"/>
                </a:solidFill>
                <a:latin typeface="微软雅黑" panose="020B0503020204020204" pitchFamily="34" charset="-122"/>
                <a:ea typeface="微软雅黑" panose="020B0503020204020204" pitchFamily="34" charset="-122"/>
              </a:rPr>
              <a:t>High/low variation mode</a:t>
            </a:r>
            <a:r>
              <a:rPr lang="zh-CN" altLang="en-US" sz="1400" dirty="0">
                <a:solidFill>
                  <a:srgbClr val="1E2635"/>
                </a:solidFill>
                <a:latin typeface="微软雅黑" panose="020B0503020204020204" pitchFamily="34" charset="-122"/>
                <a:ea typeface="微软雅黑" panose="020B0503020204020204" pitchFamily="34" charset="-122"/>
              </a:rPr>
              <a:t>（高</a:t>
            </a:r>
            <a:r>
              <a:rPr lang="en-US" altLang="zh-CN" sz="1400" dirty="0">
                <a:solidFill>
                  <a:srgbClr val="1E2635"/>
                </a:solidFill>
                <a:latin typeface="微软雅黑" panose="020B0503020204020204" pitchFamily="34" charset="-122"/>
                <a:ea typeface="微软雅黑" panose="020B0503020204020204" pitchFamily="34" charset="-122"/>
              </a:rPr>
              <a:t>/</a:t>
            </a:r>
            <a:r>
              <a:rPr lang="zh-CN" altLang="en-US" sz="1400" dirty="0">
                <a:solidFill>
                  <a:srgbClr val="1E2635"/>
                </a:solidFill>
                <a:latin typeface="微软雅黑" panose="020B0503020204020204" pitchFamily="34" charset="-122"/>
                <a:ea typeface="微软雅黑" panose="020B0503020204020204" pitchFamily="34" charset="-122"/>
              </a:rPr>
              <a:t>低变化模式</a:t>
            </a:r>
            <a:r>
              <a:rPr lang="zh-CN" altLang="en-US" sz="1400" dirty="0" smtClean="0">
                <a:solidFill>
                  <a:srgbClr val="1E2635"/>
                </a:solidFill>
                <a:latin typeface="微软雅黑" panose="020B0503020204020204" pitchFamily="34" charset="-122"/>
                <a:ea typeface="微软雅黑" panose="020B0503020204020204" pitchFamily="34" charset="-122"/>
              </a:rPr>
              <a:t>）</a:t>
            </a:r>
            <a:endParaRPr lang="en-US" altLang="zh-CN" sz="1400" dirty="0" smtClean="0">
              <a:solidFill>
                <a:srgbClr val="1E2635"/>
              </a:solidFill>
              <a:latin typeface="微软雅黑" panose="020B0503020204020204" pitchFamily="34" charset="-122"/>
              <a:ea typeface="微软雅黑" panose="020B0503020204020204" pitchFamily="34" charset="-122"/>
            </a:endParaRPr>
          </a:p>
          <a:p>
            <a:pPr>
              <a:lnSpc>
                <a:spcPct val="150000"/>
              </a:lnSpc>
            </a:pPr>
            <a:r>
              <a:rPr lang="en-US" altLang="zh-CN" sz="1400" dirty="0" smtClean="0">
                <a:solidFill>
                  <a:srgbClr val="1E2635"/>
                </a:solidFill>
                <a:latin typeface="微软雅黑 Light" panose="020B0502040204020203" pitchFamily="34" charset="-122"/>
                <a:ea typeface="微软雅黑 Light" panose="020B0502040204020203" pitchFamily="34" charset="-122"/>
              </a:rPr>
              <a:t>High variation </a:t>
            </a:r>
            <a:r>
              <a:rPr lang="en-US" altLang="zh-CN" sz="1400" dirty="0">
                <a:solidFill>
                  <a:srgbClr val="1E2635"/>
                </a:solidFill>
                <a:latin typeface="微软雅黑 Light" panose="020B0502040204020203" pitchFamily="34" charset="-122"/>
                <a:ea typeface="微软雅黑 Light" panose="020B0502040204020203" pitchFamily="34" charset="-122"/>
              </a:rPr>
              <a:t>mode </a:t>
            </a:r>
            <a:r>
              <a:rPr lang="zh-CN" altLang="en-US" sz="1400" dirty="0">
                <a:solidFill>
                  <a:srgbClr val="1E2635"/>
                </a:solidFill>
                <a:latin typeface="微软雅黑 Light" panose="020B0502040204020203" pitchFamily="34" charset="-122"/>
                <a:ea typeface="微软雅黑 Light" panose="020B0502040204020203" pitchFamily="34" charset="-122"/>
              </a:rPr>
              <a:t>（</a:t>
            </a:r>
            <a:r>
              <a:rPr lang="zh-CN" altLang="en-US" sz="1400" dirty="0" smtClean="0">
                <a:solidFill>
                  <a:srgbClr val="1E2635"/>
                </a:solidFill>
                <a:latin typeface="微软雅黑 Light" panose="020B0502040204020203" pitchFamily="34" charset="-122"/>
                <a:ea typeface="微软雅黑 Light" panose="020B0502040204020203" pitchFamily="34" charset="-122"/>
              </a:rPr>
              <a:t>高变化</a:t>
            </a:r>
            <a:r>
              <a:rPr lang="zh-CN" altLang="en-US" sz="1400" dirty="0">
                <a:solidFill>
                  <a:srgbClr val="1E2635"/>
                </a:solidFill>
                <a:latin typeface="微软雅黑 Light" panose="020B0502040204020203" pitchFamily="34" charset="-122"/>
                <a:ea typeface="微软雅黑 Light" panose="020B0502040204020203" pitchFamily="34" charset="-122"/>
              </a:rPr>
              <a:t>模式）</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r>
              <a:rPr lang="en-US" altLang="zh-CN" sz="1400" dirty="0" smtClean="0">
                <a:solidFill>
                  <a:srgbClr val="1E2635"/>
                </a:solidFill>
                <a:latin typeface="微软雅黑 Light" panose="020B0502040204020203" pitchFamily="34" charset="-122"/>
                <a:ea typeface="微软雅黑 Light" panose="020B0502040204020203" pitchFamily="34" charset="-122"/>
              </a:rPr>
              <a:t>low </a:t>
            </a:r>
            <a:r>
              <a:rPr lang="en-US" altLang="zh-CN" sz="1400" dirty="0">
                <a:solidFill>
                  <a:srgbClr val="1E2635"/>
                </a:solidFill>
                <a:latin typeface="微软雅黑 Light" panose="020B0502040204020203" pitchFamily="34" charset="-122"/>
                <a:ea typeface="微软雅黑 Light" panose="020B0502040204020203" pitchFamily="34" charset="-122"/>
              </a:rPr>
              <a:t>variation mode </a:t>
            </a:r>
            <a:r>
              <a:rPr lang="zh-CN" altLang="en-US" sz="1400" dirty="0" smtClean="0">
                <a:solidFill>
                  <a:srgbClr val="1E2635"/>
                </a:solidFill>
                <a:latin typeface="微软雅黑 Light" panose="020B0502040204020203" pitchFamily="34" charset="-122"/>
                <a:ea typeface="微软雅黑 Light" panose="020B0502040204020203" pitchFamily="34" charset="-122"/>
              </a:rPr>
              <a:t>（低</a:t>
            </a:r>
            <a:r>
              <a:rPr lang="zh-CN" altLang="en-US" sz="1400" dirty="0">
                <a:solidFill>
                  <a:srgbClr val="1E2635"/>
                </a:solidFill>
                <a:latin typeface="微软雅黑 Light" panose="020B0502040204020203" pitchFamily="34" charset="-122"/>
                <a:ea typeface="微软雅黑 Light" panose="020B0502040204020203" pitchFamily="34" charset="-122"/>
              </a:rPr>
              <a:t>变化模式）</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sp>
        <p:nvSpPr>
          <p:cNvPr id="8" name="TextBox 7"/>
          <p:cNvSpPr txBox="1"/>
          <p:nvPr/>
        </p:nvSpPr>
        <p:spPr>
          <a:xfrm>
            <a:off x="760000" y="2084258"/>
            <a:ext cx="8640000" cy="378886"/>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此模式用于控制“ </a:t>
            </a:r>
            <a:r>
              <a:rPr lang="en-US" altLang="zh-CN" sz="1400" dirty="0">
                <a:solidFill>
                  <a:srgbClr val="1E2635"/>
                </a:solidFill>
                <a:latin typeface="微软雅黑 Light" panose="020B0502040204020203" pitchFamily="34" charset="-122"/>
                <a:ea typeface="微软雅黑 Light" panose="020B0502040204020203" pitchFamily="34" charset="-122"/>
              </a:rPr>
              <a:t>V1</a:t>
            </a:r>
            <a:r>
              <a:rPr lang="zh-CN" altLang="en-US" sz="1400" dirty="0">
                <a:solidFill>
                  <a:srgbClr val="1E2635"/>
                </a:solidFill>
                <a:latin typeface="微软雅黑 Light" panose="020B0502040204020203" pitchFamily="34" charset="-122"/>
                <a:ea typeface="微软雅黑 Light" panose="020B0502040204020203" pitchFamily="34" charset="-122"/>
              </a:rPr>
              <a:t>，</a:t>
            </a:r>
            <a:r>
              <a:rPr lang="en-US" altLang="zh-CN" sz="1400" dirty="0">
                <a:solidFill>
                  <a:srgbClr val="1E2635"/>
                </a:solidFill>
                <a:latin typeface="微软雅黑 Light" panose="020B0502040204020203" pitchFamily="34" charset="-122"/>
                <a:ea typeface="微软雅黑 Light" panose="020B0502040204020203" pitchFamily="34" charset="-122"/>
              </a:rPr>
              <a:t>V2</a:t>
            </a:r>
            <a:r>
              <a:rPr lang="zh-CN" altLang="en-US" sz="1400" dirty="0">
                <a:solidFill>
                  <a:srgbClr val="1E2635"/>
                </a:solidFill>
                <a:latin typeface="微软雅黑 Light" panose="020B0502040204020203" pitchFamily="34" charset="-122"/>
                <a:ea typeface="微软雅黑 Light" panose="020B0502040204020203" pitchFamily="34" charset="-122"/>
              </a:rPr>
              <a:t>，</a:t>
            </a:r>
            <a:r>
              <a:rPr lang="en-US" altLang="zh-CN" sz="1400" dirty="0">
                <a:solidFill>
                  <a:srgbClr val="1E2635"/>
                </a:solidFill>
                <a:latin typeface="微软雅黑 Light" panose="020B0502040204020203" pitchFamily="34" charset="-122"/>
                <a:ea typeface="微软雅黑 Light" panose="020B0502040204020203" pitchFamily="34" charset="-122"/>
              </a:rPr>
              <a:t>V3</a:t>
            </a:r>
            <a:r>
              <a:rPr lang="zh-CN" altLang="en-US" sz="1400" dirty="0">
                <a:solidFill>
                  <a:srgbClr val="1E2635"/>
                </a:solidFill>
                <a:latin typeface="微软雅黑 Light" panose="020B0502040204020203" pitchFamily="34" charset="-122"/>
                <a:ea typeface="微软雅黑 Light" panose="020B0502040204020203" pitchFamily="34" charset="-122"/>
              </a:rPr>
              <a:t>，</a:t>
            </a:r>
            <a:r>
              <a:rPr lang="en-US" altLang="zh-CN" sz="1400" dirty="0">
                <a:solidFill>
                  <a:srgbClr val="1E2635"/>
                </a:solidFill>
                <a:latin typeface="微软雅黑 Light" panose="020B0502040204020203" pitchFamily="34" charset="-122"/>
                <a:ea typeface="微软雅黑 Light" panose="020B0502040204020203" pitchFamily="34" charset="-122"/>
              </a:rPr>
              <a:t>V4</a:t>
            </a:r>
            <a:r>
              <a:rPr lang="en-US" altLang="zh-CN" sz="1400" dirty="0" smtClean="0">
                <a:solidFill>
                  <a:srgbClr val="1E2635"/>
                </a:solidFill>
                <a:latin typeface="微软雅黑 Light" panose="020B0502040204020203" pitchFamily="34" charset="-122"/>
                <a:ea typeface="微软雅黑 Light" panose="020B0502040204020203" pitchFamily="34" charset="-122"/>
              </a:rPr>
              <a:t>”</a:t>
            </a:r>
            <a:r>
              <a:rPr lang="zh-CN" altLang="en-US" sz="1400" dirty="0" smtClean="0">
                <a:solidFill>
                  <a:srgbClr val="1E2635"/>
                </a:solidFill>
                <a:latin typeface="微软雅黑 Light" panose="020B0502040204020203" pitchFamily="34" charset="-122"/>
                <a:ea typeface="微软雅黑 Light" panose="020B0502040204020203" pitchFamily="34" charset="-122"/>
              </a:rPr>
              <a:t>时</a:t>
            </a:r>
            <a:r>
              <a:rPr lang="zh-CN" altLang="en-US" sz="1400" dirty="0">
                <a:solidFill>
                  <a:srgbClr val="1E2635"/>
                </a:solidFill>
                <a:latin typeface="微软雅黑 Light" panose="020B0502040204020203" pitchFamily="34" charset="-122"/>
                <a:ea typeface="微软雅黑 Light" panose="020B0502040204020203" pitchFamily="34" charset="-122"/>
              </a:rPr>
              <a:t>的变化与原始图像</a:t>
            </a:r>
            <a:r>
              <a:rPr lang="zh-CN" altLang="en-US" sz="1400" dirty="0" smtClean="0">
                <a:solidFill>
                  <a:srgbClr val="1E2635"/>
                </a:solidFill>
                <a:latin typeface="微软雅黑 Light" panose="020B0502040204020203" pitchFamily="34" charset="-122"/>
                <a:ea typeface="微软雅黑 Light" panose="020B0502040204020203" pitchFamily="34" charset="-122"/>
              </a:rPr>
              <a:t>的不同点。以</a:t>
            </a:r>
            <a:r>
              <a:rPr lang="en-US" altLang="zh-CN" sz="1400" dirty="0" smtClean="0">
                <a:solidFill>
                  <a:srgbClr val="1E2635"/>
                </a:solidFill>
                <a:latin typeface="微软雅黑 Light" panose="020B0502040204020203" pitchFamily="34" charset="-122"/>
                <a:ea typeface="微软雅黑 Light" panose="020B0502040204020203" pitchFamily="34" charset="-122"/>
              </a:rPr>
              <a:t>V3</a:t>
            </a:r>
            <a:r>
              <a:rPr lang="zh-CN" altLang="en-US" sz="1400" dirty="0" smtClean="0">
                <a:solidFill>
                  <a:srgbClr val="1E2635"/>
                </a:solidFill>
                <a:latin typeface="微软雅黑 Light" panose="020B0502040204020203" pitchFamily="34" charset="-122"/>
                <a:ea typeface="微软雅黑 Light" panose="020B0502040204020203" pitchFamily="34" charset="-122"/>
              </a:rPr>
              <a:t>为例：</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pic>
        <p:nvPicPr>
          <p:cNvPr id="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28" y="1524124"/>
            <a:ext cx="34956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descr="https://pics5.baidu.com/feed/8644ebf81a4c510ff193d921df147d20d42aa514.jpeg@f_auto?token=34a00397382cdfb35190f9ef26c368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528" y="2495133"/>
            <a:ext cx="1368152" cy="108597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pics5.baidu.com/feed/63d9f2d3572c11df45b8acf6dd6a3addf603c251.jpeg@f_auto?token=13c5bbb27b06934f984f3c2cb85e1a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8103" y="2601984"/>
            <a:ext cx="4426466" cy="24760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pics5.baidu.com/feed/8644ebf81a4c510ff193d921df147d20d42aa514.jpeg@f_auto?token=34a00397382cdfb35190f9ef26c36822"/>
          <p:cNvPicPr>
            <a:picLocks noChangeAspect="1" noChangeArrowheads="1"/>
          </p:cNvPicPr>
          <p:nvPr/>
        </p:nvPicPr>
        <p:blipFill rotWithShape="1">
          <a:blip r:embed="rId3">
            <a:extLst>
              <a:ext uri="{28A0092B-C50C-407E-A947-70E740481C1C}">
                <a14:useLocalDpi xmlns:a14="http://schemas.microsoft.com/office/drawing/2010/main" val="0"/>
              </a:ext>
            </a:extLst>
          </a:blip>
          <a:srcRect l="3958" t="46233" r="53674" b="18755"/>
          <a:stretch/>
        </p:blipFill>
        <p:spPr bwMode="auto">
          <a:xfrm>
            <a:off x="1639886" y="2857500"/>
            <a:ext cx="2415037" cy="15841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952208" y="5101558"/>
            <a:ext cx="1908212" cy="307777"/>
          </a:xfrm>
          <a:prstGeom prst="rect">
            <a:avLst/>
          </a:prstGeom>
          <a:noFill/>
        </p:spPr>
        <p:txBody>
          <a:bodyPr wrap="square" rtlCol="0" anchor="ctr" anchorCtr="0">
            <a:spAutoFit/>
          </a:bodyPr>
          <a:lstStyle/>
          <a:p>
            <a:pPr algn="ctr"/>
            <a:r>
              <a:rPr lang="en-US" altLang="zh-CN" sz="1400" dirty="0">
                <a:solidFill>
                  <a:srgbClr val="1E2635"/>
                </a:solidFill>
                <a:latin typeface="微软雅黑 Light" panose="020B0502040204020203" pitchFamily="34" charset="-122"/>
                <a:ea typeface="微软雅黑 Light" panose="020B0502040204020203" pitchFamily="34" charset="-122"/>
              </a:rPr>
              <a:t>High variation mode</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
        <p:nvSpPr>
          <p:cNvPr id="11" name="TextBox 10"/>
          <p:cNvSpPr txBox="1"/>
          <p:nvPr/>
        </p:nvSpPr>
        <p:spPr>
          <a:xfrm>
            <a:off x="4719960" y="5101558"/>
            <a:ext cx="1908212" cy="307777"/>
          </a:xfrm>
          <a:prstGeom prst="rect">
            <a:avLst/>
          </a:prstGeom>
          <a:noFill/>
        </p:spPr>
        <p:txBody>
          <a:bodyPr wrap="square" rtlCol="0" anchor="ctr" anchorCtr="0">
            <a:spAutoFit/>
          </a:bodyPr>
          <a:lstStyle/>
          <a:p>
            <a:pPr algn="ctr"/>
            <a:r>
              <a:rPr lang="en-US" altLang="zh-CN" sz="1400" dirty="0">
                <a:solidFill>
                  <a:srgbClr val="1E2635"/>
                </a:solidFill>
                <a:latin typeface="微软雅黑 Light" panose="020B0502040204020203" pitchFamily="34" charset="-122"/>
                <a:ea typeface="微软雅黑 Light" panose="020B0502040204020203" pitchFamily="34" charset="-122"/>
              </a:rPr>
              <a:t>low variation mode</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662261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设置面板</a:t>
            </a:r>
          </a:p>
        </p:txBody>
      </p:sp>
      <p:sp>
        <p:nvSpPr>
          <p:cNvPr id="42" name="TextBox 41"/>
          <p:cNvSpPr txBox="1"/>
          <p:nvPr/>
        </p:nvSpPr>
        <p:spPr>
          <a:xfrm>
            <a:off x="760000" y="641802"/>
            <a:ext cx="8640000" cy="415498"/>
          </a:xfrm>
          <a:prstGeom prst="rect">
            <a:avLst/>
          </a:prstGeom>
          <a:noFill/>
        </p:spPr>
        <p:txBody>
          <a:bodyPr wrap="square" rtlCol="0">
            <a:spAutoFit/>
          </a:bodyPr>
          <a:lstStyle/>
          <a:p>
            <a:pPr>
              <a:lnSpc>
                <a:spcPct val="150000"/>
              </a:lnSpc>
            </a:pPr>
            <a:r>
              <a:rPr lang="fr-FR" altLang="zh-CN" sz="1400" dirty="0">
                <a:solidFill>
                  <a:srgbClr val="1E2635"/>
                </a:solidFill>
                <a:latin typeface="微软雅黑" panose="020B0503020204020204" pitchFamily="34" charset="-122"/>
                <a:ea typeface="微软雅黑" panose="020B0503020204020204" pitchFamily="34" charset="-122"/>
              </a:rPr>
              <a:t>Remix mode</a:t>
            </a:r>
            <a:r>
              <a:rPr lang="zh-CN" altLang="fr-FR" sz="1400" dirty="0">
                <a:solidFill>
                  <a:srgbClr val="1E2635"/>
                </a:solidFill>
                <a:latin typeface="微软雅黑" panose="020B0503020204020204" pitchFamily="34" charset="-122"/>
                <a:ea typeface="微软雅黑" panose="020B0503020204020204" pitchFamily="34" charset="-122"/>
              </a:rPr>
              <a:t>（混音模式</a:t>
            </a:r>
            <a:r>
              <a:rPr lang="zh-CN" altLang="fr-FR" sz="1400" dirty="0" smtClean="0">
                <a:solidFill>
                  <a:srgbClr val="1E2635"/>
                </a:solidFill>
                <a:latin typeface="微软雅黑" panose="020B0503020204020204" pitchFamily="34" charset="-122"/>
                <a:ea typeface="微软雅黑" panose="020B0503020204020204" pitchFamily="34" charset="-122"/>
              </a:rPr>
              <a:t>）</a:t>
            </a:r>
            <a:r>
              <a:rPr lang="zh-CN" altLang="en-US" sz="1400" dirty="0" smtClean="0">
                <a:solidFill>
                  <a:srgbClr val="1E2635"/>
                </a:solidFill>
                <a:latin typeface="微软雅黑 Light" panose="020B0502040204020203" pitchFamily="34" charset="-122"/>
                <a:ea typeface="微软雅黑 Light" panose="020B0502040204020203" pitchFamily="34" charset="-122"/>
              </a:rPr>
              <a:t>开启后，可以</a:t>
            </a:r>
            <a:r>
              <a:rPr lang="zh-CN" altLang="en-US" sz="1400" dirty="0">
                <a:solidFill>
                  <a:srgbClr val="1E2635"/>
                </a:solidFill>
                <a:latin typeface="微软雅黑 Light" panose="020B0502040204020203" pitchFamily="34" charset="-122"/>
                <a:ea typeface="微软雅黑 Light" panose="020B0502040204020203" pitchFamily="34" charset="-122"/>
              </a:rPr>
              <a:t>在变化时</a:t>
            </a:r>
            <a:r>
              <a:rPr lang="zh-CN" altLang="en-US" sz="1400" dirty="0" smtClean="0">
                <a:solidFill>
                  <a:srgbClr val="1E2635"/>
                </a:solidFill>
                <a:latin typeface="微软雅黑 Light" panose="020B0502040204020203" pitchFamily="34" charset="-122"/>
                <a:ea typeface="微软雅黑 Light" panose="020B0502040204020203" pitchFamily="34" charset="-122"/>
              </a:rPr>
              <a:t>更改提示语。</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pic>
        <p:nvPicPr>
          <p:cNvPr id="15362" name="Picture 2" descr="https://pics0.baidu.com/feed/c83d70cf3bc79f3ddb6a561305ec951c738b29e0.jpeg@f_auto?token=5f906978f812cbb287ccac774c3c285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412" y="1596508"/>
            <a:ext cx="2823541" cy="222353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pics5.baidu.com/feed/8cb1cb134954092384de642f2c158904b2de4982.jpeg@f_auto?token=5a5c90a4eb7f86c543961a1802835f79"/>
          <p:cNvPicPr>
            <a:picLocks noChangeAspect="1" noChangeArrowheads="1"/>
          </p:cNvPicPr>
          <p:nvPr/>
        </p:nvPicPr>
        <p:blipFill rotWithShape="1">
          <a:blip r:embed="rId3">
            <a:extLst>
              <a:ext uri="{28A0092B-C50C-407E-A947-70E740481C1C}">
                <a14:useLocalDpi xmlns:a14="http://schemas.microsoft.com/office/drawing/2010/main" val="0"/>
              </a:ext>
            </a:extLst>
          </a:blip>
          <a:srcRect l="7534" t="9539" r="7808" b="9573"/>
          <a:stretch/>
        </p:blipFill>
        <p:spPr bwMode="auto">
          <a:xfrm>
            <a:off x="3783856" y="1698598"/>
            <a:ext cx="2808312" cy="212144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s://pics1.baidu.com/feed/f703738da97739123e7bd58c4654de15377ae25d.jpeg@f_auto?token=61484c3849c7d90964712b8cb45f38b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184" y="1758624"/>
            <a:ext cx="3096974" cy="2061423"/>
          </a:xfrm>
          <a:prstGeom prst="rect">
            <a:avLst/>
          </a:prstGeom>
          <a:noFill/>
          <a:extLst>
            <a:ext uri="{909E8E84-426E-40DD-AFC4-6F175D3DCCD1}">
              <a14:hiddenFill xmlns:a14="http://schemas.microsoft.com/office/drawing/2010/main">
                <a:solidFill>
                  <a:srgbClr val="FFFFFF"/>
                </a:solidFill>
              </a14:hiddenFill>
            </a:ext>
          </a:extLst>
        </p:spPr>
      </p:pic>
      <p:pic>
        <p:nvPicPr>
          <p:cNvPr id="1536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660" y="1160924"/>
            <a:ext cx="12382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816304" y="3836943"/>
            <a:ext cx="904968" cy="369332"/>
          </a:xfrm>
          <a:prstGeom prst="rect">
            <a:avLst/>
          </a:prstGeom>
          <a:noFill/>
        </p:spPr>
        <p:txBody>
          <a:bodyPr wrap="square" rtlCol="0">
            <a:spAutoFit/>
          </a:bodyPr>
          <a:lstStyle/>
          <a:p>
            <a:pPr>
              <a:lnSpc>
                <a:spcPct val="150000"/>
              </a:lnSpc>
            </a:pPr>
            <a:r>
              <a:rPr lang="zh-CN" altLang="en-US" sz="1200" dirty="0" smtClean="0">
                <a:solidFill>
                  <a:srgbClr val="1E2635"/>
                </a:solidFill>
                <a:latin typeface="微软雅黑" panose="020B0503020204020204" pitchFamily="34" charset="-122"/>
                <a:ea typeface="微软雅黑" panose="020B0503020204020204" pitchFamily="34" charset="-122"/>
              </a:rPr>
              <a:t>④ </a:t>
            </a:r>
            <a:r>
              <a:rPr lang="zh-CN" altLang="en-US" sz="1200" dirty="0">
                <a:solidFill>
                  <a:srgbClr val="1E2635"/>
                </a:solidFill>
                <a:latin typeface="微软雅黑" panose="020B0503020204020204" pitchFamily="34" charset="-122"/>
                <a:ea typeface="微软雅黑" panose="020B0503020204020204" pitchFamily="34" charset="-122"/>
              </a:rPr>
              <a:t>完成</a:t>
            </a:r>
            <a:endParaRPr lang="en-US" altLang="zh-CN" sz="1200" dirty="0" smtClean="0">
              <a:solidFill>
                <a:srgbClr val="1E2635"/>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2143483" y="1129308"/>
            <a:ext cx="1008112" cy="406265"/>
          </a:xfrm>
          <a:prstGeom prst="rect">
            <a:avLst/>
          </a:prstGeom>
          <a:noFill/>
        </p:spPr>
        <p:txBody>
          <a:bodyPr wrap="square" rtlCol="0">
            <a:spAutoFit/>
          </a:bodyPr>
          <a:lstStyle/>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① 开启模式</a:t>
            </a:r>
            <a:endParaRPr lang="en-US" altLang="zh-CN" sz="1200" dirty="0" smtClean="0">
              <a:solidFill>
                <a:srgbClr val="1E2635"/>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917034" y="3836943"/>
            <a:ext cx="2664296" cy="369332"/>
          </a:xfrm>
          <a:prstGeom prst="rect">
            <a:avLst/>
          </a:prstGeom>
          <a:noFill/>
        </p:spPr>
        <p:txBody>
          <a:bodyPr wrap="square" rtlCol="0">
            <a:spAutoFit/>
          </a:bodyPr>
          <a:lstStyle/>
          <a:p>
            <a:pPr>
              <a:lnSpc>
                <a:spcPct val="150000"/>
              </a:lnSpc>
            </a:pPr>
            <a:r>
              <a:rPr lang="zh-CN" altLang="en-US" sz="1200" dirty="0" smtClean="0">
                <a:solidFill>
                  <a:srgbClr val="1E2635"/>
                </a:solidFill>
                <a:latin typeface="微软雅黑" panose="020B0503020204020204" pitchFamily="34" charset="-122"/>
                <a:ea typeface="微软雅黑" panose="020B0503020204020204" pitchFamily="34" charset="-122"/>
              </a:rPr>
              <a:t>② 点击“</a:t>
            </a:r>
            <a:r>
              <a:rPr lang="en-US" altLang="zh-CN" sz="1200" dirty="0" smtClean="0">
                <a:solidFill>
                  <a:srgbClr val="1E2635"/>
                </a:solidFill>
                <a:latin typeface="微软雅黑" panose="020B0503020204020204" pitchFamily="34" charset="-122"/>
                <a:ea typeface="微软雅黑" panose="020B0503020204020204" pitchFamily="34" charset="-122"/>
              </a:rPr>
              <a:t>V3</a:t>
            </a:r>
            <a:r>
              <a:rPr lang="zh-CN" altLang="en-US" sz="1200" dirty="0" smtClean="0">
                <a:solidFill>
                  <a:srgbClr val="1E2635"/>
                </a:solidFill>
                <a:latin typeface="微软雅黑" panose="020B0503020204020204" pitchFamily="34" charset="-122"/>
                <a:ea typeface="微软雅黑" panose="020B0503020204020204" pitchFamily="34" charset="-122"/>
              </a:rPr>
              <a:t>”，选择图</a:t>
            </a:r>
            <a:r>
              <a:rPr lang="en-US" altLang="zh-CN" sz="1200" dirty="0" smtClean="0">
                <a:solidFill>
                  <a:srgbClr val="1E2635"/>
                </a:solidFill>
                <a:latin typeface="微软雅黑" panose="020B0503020204020204" pitchFamily="34" charset="-122"/>
                <a:ea typeface="微软雅黑" panose="020B0503020204020204" pitchFamily="34" charset="-122"/>
              </a:rPr>
              <a:t>3</a:t>
            </a:r>
            <a:r>
              <a:rPr lang="zh-CN" altLang="en-US" sz="1200" dirty="0" smtClean="0">
                <a:solidFill>
                  <a:srgbClr val="1E2635"/>
                </a:solidFill>
                <a:latin typeface="微软雅黑" panose="020B0503020204020204" pitchFamily="34" charset="-122"/>
                <a:ea typeface="微软雅黑" panose="020B0503020204020204" pitchFamily="34" charset="-122"/>
              </a:rPr>
              <a:t>进行变化。</a:t>
            </a:r>
            <a:endParaRPr lang="en-US" altLang="zh-CN" sz="1200" dirty="0" smtClean="0">
              <a:solidFill>
                <a:srgbClr val="1E2635"/>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3821192" y="3836943"/>
            <a:ext cx="2949416" cy="1477328"/>
          </a:xfrm>
          <a:prstGeom prst="rect">
            <a:avLst/>
          </a:prstGeom>
          <a:noFill/>
        </p:spPr>
        <p:txBody>
          <a:bodyPr wrap="square" rtlCol="0">
            <a:spAutoFit/>
          </a:bodyPr>
          <a:lstStyle/>
          <a:p>
            <a:pPr>
              <a:lnSpc>
                <a:spcPct val="150000"/>
              </a:lnSpc>
            </a:pPr>
            <a:r>
              <a:rPr lang="zh-CN" altLang="en-US" sz="1200" dirty="0" smtClean="0">
                <a:solidFill>
                  <a:srgbClr val="1E2635"/>
                </a:solidFill>
                <a:latin typeface="微软雅黑" panose="020B0503020204020204" pitchFamily="34" charset="-122"/>
                <a:ea typeface="微软雅黑" panose="020B0503020204020204" pitchFamily="34" charset="-122"/>
              </a:rPr>
              <a:t>③在弹窗的输入框中修改提示语</a:t>
            </a:r>
            <a:endParaRPr lang="zh-CN" altLang="en-US" sz="1200" dirty="0">
              <a:solidFill>
                <a:srgbClr val="1E2635"/>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rgbClr val="1E2635"/>
                </a:solidFill>
                <a:latin typeface="微软雅黑" panose="020B0503020204020204" pitchFamily="34" charset="-122"/>
                <a:ea typeface="微软雅黑" panose="020B0503020204020204" pitchFamily="34" charset="-122"/>
              </a:rPr>
              <a:t>例如</a:t>
            </a:r>
            <a:r>
              <a:rPr lang="zh-CN" altLang="en-US" sz="1200" dirty="0" smtClean="0">
                <a:solidFill>
                  <a:srgbClr val="1E2635"/>
                </a:solidFill>
                <a:latin typeface="微软雅黑" panose="020B0503020204020204" pitchFamily="34" charset="-122"/>
                <a:ea typeface="微软雅黑" panose="020B0503020204020204" pitchFamily="34" charset="-122"/>
              </a:rPr>
              <a:t>，增加</a:t>
            </a:r>
            <a:r>
              <a:rPr lang="zh-CN" altLang="en-US" sz="1200" dirty="0">
                <a:solidFill>
                  <a:srgbClr val="1E2635"/>
                </a:solidFill>
                <a:latin typeface="微软雅黑" panose="020B0503020204020204" pitchFamily="34" charset="-122"/>
                <a:ea typeface="微软雅黑" panose="020B0503020204020204" pitchFamily="34" charset="-122"/>
              </a:rPr>
              <a:t>些珊瑚和潜水</a:t>
            </a:r>
          </a:p>
          <a:p>
            <a:pPr>
              <a:lnSpc>
                <a:spcPct val="150000"/>
              </a:lnSpc>
            </a:pPr>
            <a:r>
              <a:rPr lang="en-US" altLang="zh-CN" sz="1200" dirty="0">
                <a:solidFill>
                  <a:srgbClr val="1E2635"/>
                </a:solidFill>
                <a:latin typeface="微软雅黑" panose="020B0503020204020204" pitchFamily="34" charset="-122"/>
                <a:ea typeface="微软雅黑" panose="020B0503020204020204" pitchFamily="34" charset="-122"/>
              </a:rPr>
              <a:t>Prompt: a boy and a girl diving underwater, colorful </a:t>
            </a:r>
            <a:r>
              <a:rPr lang="en-US" altLang="zh-CN" sz="1200" dirty="0" smtClean="0">
                <a:solidFill>
                  <a:srgbClr val="1E2635"/>
                </a:solidFill>
                <a:latin typeface="微软雅黑" panose="020B0503020204020204" pitchFamily="34" charset="-122"/>
                <a:ea typeface="微软雅黑" panose="020B0503020204020204" pitchFamily="34" charset="-122"/>
              </a:rPr>
              <a:t>corals</a:t>
            </a:r>
            <a:r>
              <a:rPr lang="zh-CN" altLang="en-US" sz="1200" dirty="0" smtClean="0">
                <a:solidFill>
                  <a:srgbClr val="1E2635"/>
                </a:solidFill>
                <a:latin typeface="微软雅黑" panose="020B0503020204020204" pitchFamily="34" charset="-122"/>
                <a:ea typeface="微软雅黑" panose="020B0503020204020204" pitchFamily="34" charset="-122"/>
              </a:rPr>
              <a:t>（一</a:t>
            </a:r>
            <a:r>
              <a:rPr lang="zh-CN" altLang="en-US" sz="1200" dirty="0">
                <a:solidFill>
                  <a:srgbClr val="1E2635"/>
                </a:solidFill>
                <a:latin typeface="微软雅黑" panose="020B0503020204020204" pitchFamily="34" charset="-122"/>
                <a:ea typeface="微软雅黑" panose="020B0503020204020204" pitchFamily="34" charset="-122"/>
              </a:rPr>
              <a:t>个男孩和一个女孩潜水在水下，五颜六色的珊瑚</a:t>
            </a:r>
            <a:r>
              <a:rPr lang="zh-CN" altLang="en-US" sz="1200" dirty="0" smtClean="0">
                <a:solidFill>
                  <a:srgbClr val="1E2635"/>
                </a:solidFill>
                <a:latin typeface="微软雅黑" panose="020B0503020204020204" pitchFamily="34" charset="-122"/>
                <a:ea typeface="微软雅黑" panose="020B0503020204020204" pitchFamily="34" charset="-122"/>
              </a:rPr>
              <a:t>）</a:t>
            </a:r>
            <a:endParaRPr lang="en-US" altLang="zh-CN" sz="1200" dirty="0" smtClean="0">
              <a:solidFill>
                <a:srgbClr val="1E263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51415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设置面板</a:t>
            </a:r>
          </a:p>
        </p:txBody>
      </p:sp>
      <p:sp>
        <p:nvSpPr>
          <p:cNvPr id="42" name="TextBox 41"/>
          <p:cNvSpPr txBox="1"/>
          <p:nvPr/>
        </p:nvSpPr>
        <p:spPr>
          <a:xfrm>
            <a:off x="760000" y="759976"/>
            <a:ext cx="8640000" cy="378565"/>
          </a:xfrm>
          <a:prstGeom prst="rect">
            <a:avLst/>
          </a:prstGeom>
          <a:noFill/>
        </p:spPr>
        <p:txBody>
          <a:bodyPr wrap="square" rtlCol="0">
            <a:spAutoFit/>
          </a:bodyPr>
          <a:lstStyle/>
          <a:p>
            <a:pPr>
              <a:lnSpc>
                <a:spcPct val="150000"/>
              </a:lnSpc>
            </a:pPr>
            <a:r>
              <a:rPr lang="en-US" altLang="zh-CN" sz="1400" dirty="0">
                <a:solidFill>
                  <a:srgbClr val="1E2635"/>
                </a:solidFill>
                <a:latin typeface="微软雅黑" panose="020B0503020204020204" pitchFamily="34" charset="-122"/>
                <a:ea typeface="微软雅黑" panose="020B0503020204020204" pitchFamily="34" charset="-122"/>
              </a:rPr>
              <a:t>Turbo/fast/relax mode</a:t>
            </a:r>
            <a:r>
              <a:rPr lang="zh-CN" altLang="en-US" sz="1400" dirty="0">
                <a:solidFill>
                  <a:srgbClr val="1E2635"/>
                </a:solidFill>
                <a:latin typeface="微软雅黑" panose="020B0503020204020204" pitchFamily="34" charset="-122"/>
                <a:ea typeface="微软雅黑" panose="020B0503020204020204" pitchFamily="34" charset="-122"/>
              </a:rPr>
              <a:t>（涡轮</a:t>
            </a:r>
            <a:r>
              <a:rPr lang="en-US" altLang="zh-CN" sz="1400" dirty="0">
                <a:solidFill>
                  <a:srgbClr val="1E2635"/>
                </a:solidFill>
                <a:latin typeface="微软雅黑" panose="020B0503020204020204" pitchFamily="34" charset="-122"/>
                <a:ea typeface="微软雅黑" panose="020B0503020204020204" pitchFamily="34" charset="-122"/>
              </a:rPr>
              <a:t>/</a:t>
            </a:r>
            <a:r>
              <a:rPr lang="zh-CN" altLang="en-US" sz="1400" dirty="0">
                <a:solidFill>
                  <a:srgbClr val="1E2635"/>
                </a:solidFill>
                <a:latin typeface="微软雅黑" panose="020B0503020204020204" pitchFamily="34" charset="-122"/>
                <a:ea typeface="微软雅黑" panose="020B0503020204020204" pitchFamily="34" charset="-122"/>
              </a:rPr>
              <a:t>快速</a:t>
            </a:r>
            <a:r>
              <a:rPr lang="en-US" altLang="zh-CN" sz="1400" dirty="0">
                <a:solidFill>
                  <a:srgbClr val="1E2635"/>
                </a:solidFill>
                <a:latin typeface="微软雅黑" panose="020B0503020204020204" pitchFamily="34" charset="-122"/>
                <a:ea typeface="微软雅黑" panose="020B0503020204020204" pitchFamily="34" charset="-122"/>
              </a:rPr>
              <a:t>/</a:t>
            </a:r>
            <a:r>
              <a:rPr lang="zh-CN" altLang="en-US" sz="1400" dirty="0">
                <a:solidFill>
                  <a:srgbClr val="1E2635"/>
                </a:solidFill>
                <a:latin typeface="微软雅黑" panose="020B0503020204020204" pitchFamily="34" charset="-122"/>
                <a:ea typeface="微软雅黑" panose="020B0503020204020204" pitchFamily="34" charset="-122"/>
              </a:rPr>
              <a:t>放松模式</a:t>
            </a:r>
            <a:r>
              <a:rPr lang="zh-CN" altLang="en-US" sz="1400" dirty="0" smtClean="0">
                <a:solidFill>
                  <a:srgbClr val="1E2635"/>
                </a:solidFill>
                <a:latin typeface="微软雅黑" panose="020B0503020204020204" pitchFamily="34" charset="-122"/>
                <a:ea typeface="微软雅黑" panose="020B0503020204020204" pitchFamily="34" charset="-122"/>
              </a:rPr>
              <a:t>）</a:t>
            </a: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zh-CN" altLang="en-US" sz="1400" dirty="0">
                <a:solidFill>
                  <a:srgbClr val="1E2635"/>
                </a:solidFill>
                <a:latin typeface="微软雅黑 Light" panose="020B0502040204020203" pitchFamily="34" charset="-122"/>
                <a:ea typeface="微软雅黑 Light" panose="020B0502040204020203" pitchFamily="34" charset="-122"/>
              </a:rPr>
              <a:t>生成图像的</a:t>
            </a:r>
            <a:r>
              <a:rPr lang="zh-CN" altLang="en-US" sz="1400" dirty="0" smtClean="0">
                <a:solidFill>
                  <a:srgbClr val="1E2635"/>
                </a:solidFill>
                <a:latin typeface="微软雅黑 Light" panose="020B0502040204020203" pitchFamily="34" charset="-122"/>
                <a:ea typeface="微软雅黑 Light" panose="020B0502040204020203" pitchFamily="34" charset="-122"/>
              </a:rPr>
              <a:t>速度</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sp>
        <p:nvSpPr>
          <p:cNvPr id="8" name="TextBox 7"/>
          <p:cNvSpPr txBox="1"/>
          <p:nvPr/>
        </p:nvSpPr>
        <p:spPr>
          <a:xfrm>
            <a:off x="760000" y="1705372"/>
            <a:ext cx="8640000" cy="1061829"/>
          </a:xfrm>
          <a:prstGeom prst="rect">
            <a:avLst/>
          </a:prstGeom>
          <a:noFill/>
        </p:spPr>
        <p:txBody>
          <a:bodyPr wrap="square" rtlCol="0">
            <a:spAutoFit/>
          </a:bodyPr>
          <a:lstStyle/>
          <a:p>
            <a:pPr>
              <a:lnSpc>
                <a:spcPct val="150000"/>
              </a:lnSpc>
            </a:pPr>
            <a:r>
              <a:rPr lang="en-US" altLang="zh-CN" sz="1400" dirty="0" smtClean="0">
                <a:solidFill>
                  <a:srgbClr val="1E2635"/>
                </a:solidFill>
                <a:latin typeface="微软雅黑 Light" panose="020B0502040204020203" pitchFamily="34" charset="-122"/>
                <a:ea typeface="微软雅黑 Light" panose="020B0502040204020203" pitchFamily="34" charset="-122"/>
              </a:rPr>
              <a:t>relax </a:t>
            </a:r>
            <a:r>
              <a:rPr lang="zh-CN" altLang="en-US" sz="1400" dirty="0">
                <a:solidFill>
                  <a:srgbClr val="1E2635"/>
                </a:solidFill>
                <a:latin typeface="微软雅黑 Light" panose="020B0502040204020203" pitchFamily="34" charset="-122"/>
                <a:ea typeface="微软雅黑 Light" panose="020B0502040204020203" pitchFamily="34" charset="-122"/>
              </a:rPr>
              <a:t>放松：产生图像缓慢。通常需要克金才可以加快</a:t>
            </a:r>
            <a:r>
              <a:rPr lang="zh-CN" altLang="en-US" sz="1400" dirty="0" smtClean="0">
                <a:solidFill>
                  <a:srgbClr val="1E2635"/>
                </a:solidFill>
                <a:latin typeface="微软雅黑 Light" panose="020B0502040204020203" pitchFamily="34" charset="-122"/>
                <a:ea typeface="微软雅黑 Light" panose="020B0502040204020203" pitchFamily="34" charset="-122"/>
              </a:rPr>
              <a:t>速度</a:t>
            </a:r>
            <a:endParaRPr lang="zh-CN" altLang="en-US" sz="1400" dirty="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a:solidFill>
                  <a:srgbClr val="1E2635"/>
                </a:solidFill>
                <a:latin typeface="微软雅黑 Light" panose="020B0502040204020203" pitchFamily="34" charset="-122"/>
                <a:ea typeface="微软雅黑 Light" panose="020B0502040204020203" pitchFamily="34" charset="-122"/>
              </a:rPr>
              <a:t>fast </a:t>
            </a:r>
            <a:r>
              <a:rPr lang="zh-CN" altLang="en-US" sz="1400" dirty="0">
                <a:solidFill>
                  <a:srgbClr val="1E2635"/>
                </a:solidFill>
                <a:latin typeface="微软雅黑 Light" panose="020B0502040204020203" pitchFamily="34" charset="-122"/>
                <a:ea typeface="微软雅黑 Light" panose="020B0502040204020203" pitchFamily="34" charset="-122"/>
              </a:rPr>
              <a:t>快速：默认</a:t>
            </a:r>
            <a:r>
              <a:rPr lang="zh-CN" altLang="en-US" sz="1400" dirty="0" smtClean="0">
                <a:solidFill>
                  <a:srgbClr val="1E2635"/>
                </a:solidFill>
                <a:latin typeface="微软雅黑 Light" panose="020B0502040204020203" pitchFamily="34" charset="-122"/>
                <a:ea typeface="微软雅黑 Light" panose="020B0502040204020203" pitchFamily="34" charset="-122"/>
              </a:rPr>
              <a:t>模式</a:t>
            </a:r>
            <a:endParaRPr lang="zh-CN" altLang="en-US" sz="1400" dirty="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a:solidFill>
                  <a:srgbClr val="1E2635"/>
                </a:solidFill>
                <a:latin typeface="微软雅黑 Light" panose="020B0502040204020203" pitchFamily="34" charset="-122"/>
                <a:ea typeface="微软雅黑 Light" panose="020B0502040204020203" pitchFamily="34" charset="-122"/>
              </a:rPr>
              <a:t>Turbo </a:t>
            </a:r>
            <a:r>
              <a:rPr lang="zh-CN" altLang="en-US" sz="1400" dirty="0">
                <a:solidFill>
                  <a:srgbClr val="1E2635"/>
                </a:solidFill>
                <a:latin typeface="微软雅黑 Light" panose="020B0502040204020203" pitchFamily="34" charset="-122"/>
                <a:ea typeface="微软雅黑 Light" panose="020B0502040204020203" pitchFamily="34" charset="-122"/>
              </a:rPr>
              <a:t>涡轮：此模式以</a:t>
            </a:r>
            <a:r>
              <a:rPr lang="en-US" altLang="zh-CN" sz="1400" dirty="0">
                <a:solidFill>
                  <a:srgbClr val="1E2635"/>
                </a:solidFill>
                <a:latin typeface="微软雅黑 Light" panose="020B0502040204020203" pitchFamily="34" charset="-122"/>
                <a:ea typeface="微软雅黑 Light" panose="020B0502040204020203" pitchFamily="34" charset="-122"/>
              </a:rPr>
              <a:t>2</a:t>
            </a:r>
            <a:r>
              <a:rPr lang="zh-CN" altLang="en-US" sz="1400" dirty="0">
                <a:solidFill>
                  <a:srgbClr val="1E2635"/>
                </a:solidFill>
                <a:latin typeface="微软雅黑 Light" panose="020B0502040204020203" pitchFamily="34" charset="-122"/>
                <a:ea typeface="微软雅黑 Light" panose="020B0502040204020203" pitchFamily="34" charset="-122"/>
              </a:rPr>
              <a:t>倍的成本生成超快的图像</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pic>
        <p:nvPicPr>
          <p:cNvPr id="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388" y="1201316"/>
            <a:ext cx="49625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96259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设置面板</a:t>
            </a:r>
          </a:p>
        </p:txBody>
      </p:sp>
      <p:sp>
        <p:nvSpPr>
          <p:cNvPr id="42" name="TextBox 41"/>
          <p:cNvSpPr txBox="1"/>
          <p:nvPr/>
        </p:nvSpPr>
        <p:spPr>
          <a:xfrm>
            <a:off x="760000" y="625252"/>
            <a:ext cx="8640000" cy="1061829"/>
          </a:xfrm>
          <a:prstGeom prst="rect">
            <a:avLst/>
          </a:prstGeom>
          <a:noFill/>
        </p:spPr>
        <p:txBody>
          <a:bodyPr wrap="square" rtlCol="0">
            <a:spAutoFit/>
          </a:bodyPr>
          <a:lstStyle/>
          <a:p>
            <a:pPr>
              <a:lnSpc>
                <a:spcPct val="150000"/>
              </a:lnSpc>
            </a:pPr>
            <a:r>
              <a:rPr lang="en-US" altLang="zh-CN" sz="1400" dirty="0">
                <a:solidFill>
                  <a:srgbClr val="1E2635"/>
                </a:solidFill>
                <a:latin typeface="微软雅黑" panose="020B0503020204020204" pitchFamily="34" charset="-122"/>
                <a:ea typeface="微软雅黑" panose="020B0503020204020204" pitchFamily="34" charset="-122"/>
              </a:rPr>
              <a:t>Sticky Style</a:t>
            </a:r>
            <a:r>
              <a:rPr lang="zh-CN" altLang="en-US" sz="1400" dirty="0">
                <a:solidFill>
                  <a:srgbClr val="1E2635"/>
                </a:solidFill>
                <a:latin typeface="微软雅黑" panose="020B0503020204020204" pitchFamily="34" charset="-122"/>
                <a:ea typeface="微软雅黑" panose="020B0503020204020204" pitchFamily="34" charset="-122"/>
              </a:rPr>
              <a:t>（重复样式）</a:t>
            </a:r>
            <a:endParaRPr lang="en-US" altLang="zh-CN" sz="1400" dirty="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开启后，可以将最后</a:t>
            </a:r>
            <a:r>
              <a:rPr lang="zh-CN" altLang="en-US" sz="1400" dirty="0">
                <a:solidFill>
                  <a:srgbClr val="1E2635"/>
                </a:solidFill>
                <a:latin typeface="微软雅黑 Light" panose="020B0502040204020203" pitchFamily="34" charset="-122"/>
                <a:ea typeface="微软雅黑 Light" panose="020B0502040204020203" pitchFamily="34" charset="-122"/>
              </a:rPr>
              <a:t>使用的提示词中的 </a:t>
            </a:r>
            <a:r>
              <a:rPr lang="en-US" altLang="zh-CN" sz="1400" dirty="0">
                <a:solidFill>
                  <a:srgbClr val="1E2635"/>
                </a:solidFill>
                <a:latin typeface="微软雅黑 Light" panose="020B0502040204020203" pitchFamily="34" charset="-122"/>
                <a:ea typeface="微软雅黑 Light" panose="020B0502040204020203" pitchFamily="34" charset="-122"/>
              </a:rPr>
              <a:t>--style </a:t>
            </a:r>
            <a:r>
              <a:rPr lang="zh-CN" altLang="en-US" sz="1400" dirty="0">
                <a:solidFill>
                  <a:srgbClr val="1E2635"/>
                </a:solidFill>
                <a:latin typeface="微软雅黑 Light" panose="020B0502040204020203" pitchFamily="34" charset="-122"/>
                <a:ea typeface="微软雅黑 Light" panose="020B0502040204020203" pitchFamily="34" charset="-122"/>
              </a:rPr>
              <a:t>参数固定下来，之后写的提示词中即使没有 </a:t>
            </a:r>
            <a:r>
              <a:rPr lang="en-US" altLang="zh-CN" sz="1400" dirty="0">
                <a:solidFill>
                  <a:srgbClr val="1E2635"/>
                </a:solidFill>
                <a:latin typeface="微软雅黑 Light" panose="020B0502040204020203" pitchFamily="34" charset="-122"/>
                <a:ea typeface="微软雅黑 Light" panose="020B0502040204020203" pitchFamily="34" charset="-122"/>
              </a:rPr>
              <a:t>--style </a:t>
            </a:r>
            <a:r>
              <a:rPr lang="zh-CN" altLang="en-US" sz="1400" dirty="0">
                <a:solidFill>
                  <a:srgbClr val="1E2635"/>
                </a:solidFill>
                <a:latin typeface="微软雅黑 Light" panose="020B0502040204020203" pitchFamily="34" charset="-122"/>
                <a:ea typeface="微软雅黑 Light" panose="020B0502040204020203" pitchFamily="34" charset="-122"/>
              </a:rPr>
              <a:t>参数，系统也会</a:t>
            </a:r>
            <a:r>
              <a:rPr lang="zh-CN" altLang="en-US" sz="1400" dirty="0" smtClean="0">
                <a:solidFill>
                  <a:srgbClr val="1E2635"/>
                </a:solidFill>
                <a:latin typeface="微软雅黑 Light" panose="020B0502040204020203" pitchFamily="34" charset="-122"/>
                <a:ea typeface="微软雅黑 Light" panose="020B0502040204020203" pitchFamily="34" charset="-122"/>
              </a:rPr>
              <a:t>自动</a:t>
            </a:r>
            <a:r>
              <a:rPr lang="zh-CN" altLang="en-US" sz="1400" dirty="0">
                <a:solidFill>
                  <a:srgbClr val="1E2635"/>
                </a:solidFill>
                <a:latin typeface="微软雅黑 Light" panose="020B0502040204020203" pitchFamily="34" charset="-122"/>
                <a:ea typeface="微软雅黑 Light" panose="020B0502040204020203" pitchFamily="34" charset="-122"/>
              </a:rPr>
              <a:t>加上。更换新的风格代码后，之后的提示词也会自动复制这个新的代码。</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sp>
        <p:nvSpPr>
          <p:cNvPr id="13" name="TextBox 12"/>
          <p:cNvSpPr txBox="1"/>
          <p:nvPr/>
        </p:nvSpPr>
        <p:spPr>
          <a:xfrm>
            <a:off x="5087352" y="4384908"/>
            <a:ext cx="4426664" cy="1061829"/>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③ 输入不带风格代码的提示词，“</a:t>
            </a:r>
            <a:r>
              <a:rPr lang="en-US" altLang="zh-CN" sz="1400" dirty="0">
                <a:solidFill>
                  <a:srgbClr val="1E2635"/>
                </a:solidFill>
                <a:latin typeface="微软雅黑 Light" panose="020B0502040204020203" pitchFamily="34" charset="-122"/>
                <a:ea typeface="微软雅黑 Light" panose="020B0502040204020203" pitchFamily="34" charset="-122"/>
              </a:rPr>
              <a:t>A rose, illustration”</a:t>
            </a:r>
            <a:r>
              <a:rPr lang="zh-CN" altLang="en-US" sz="1400" dirty="0">
                <a:solidFill>
                  <a:srgbClr val="1E2635"/>
                </a:solidFill>
                <a:latin typeface="微软雅黑 Light" panose="020B0502040204020203" pitchFamily="34" charset="-122"/>
                <a:ea typeface="微软雅黑 Light" panose="020B0502040204020203" pitchFamily="34" charset="-122"/>
              </a:rPr>
              <a:t>，</a:t>
            </a:r>
            <a:r>
              <a:rPr lang="zh-CN" altLang="en-US" sz="1400" dirty="0" smtClean="0">
                <a:solidFill>
                  <a:srgbClr val="1E2635"/>
                </a:solidFill>
                <a:latin typeface="微软雅黑 Light" panose="020B0502040204020203" pitchFamily="34" charset="-122"/>
                <a:ea typeface="微软雅黑 Light" panose="020B0502040204020203" pitchFamily="34" charset="-122"/>
              </a:rPr>
              <a:t>发送后</a:t>
            </a:r>
            <a:r>
              <a:rPr lang="zh-CN" altLang="en-US" sz="1400" dirty="0">
                <a:solidFill>
                  <a:srgbClr val="1E2635"/>
                </a:solidFill>
                <a:latin typeface="微软雅黑 Light" panose="020B0502040204020203" pitchFamily="34" charset="-122"/>
                <a:ea typeface="微软雅黑 Light" panose="020B0502040204020203" pitchFamily="34" charset="-122"/>
              </a:rPr>
              <a:t>系统会自动加上 </a:t>
            </a:r>
            <a:r>
              <a:rPr lang="en-US" altLang="zh-CN" sz="1400" dirty="0" smtClean="0">
                <a:solidFill>
                  <a:srgbClr val="1E2635"/>
                </a:solidFill>
                <a:latin typeface="微软雅黑 Light" panose="020B0502040204020203" pitchFamily="34" charset="-122"/>
                <a:ea typeface="微软雅黑 Light" panose="020B0502040204020203" pitchFamily="34" charset="-122"/>
              </a:rPr>
              <a:t>–style 3KwPvYxXV1FD </a:t>
            </a:r>
            <a:r>
              <a:rPr lang="zh-CN" altLang="en-US" sz="1400" dirty="0" smtClean="0">
                <a:solidFill>
                  <a:srgbClr val="1E2635"/>
                </a:solidFill>
                <a:latin typeface="微软雅黑 Light" panose="020B0502040204020203" pitchFamily="34" charset="-122"/>
                <a:ea typeface="微软雅黑 Light" panose="020B0502040204020203" pitchFamily="34" charset="-122"/>
              </a:rPr>
              <a:t>，生成相似风格</a:t>
            </a:r>
            <a:r>
              <a:rPr lang="zh-CN" altLang="en-US" sz="1400" dirty="0">
                <a:solidFill>
                  <a:srgbClr val="1E2635"/>
                </a:solidFill>
                <a:latin typeface="微软雅黑 Light" panose="020B0502040204020203" pitchFamily="34" charset="-122"/>
                <a:ea typeface="微软雅黑 Light" panose="020B0502040204020203" pitchFamily="34" charset="-122"/>
              </a:rPr>
              <a:t>的</a:t>
            </a:r>
            <a:r>
              <a:rPr lang="zh-CN" altLang="en-US" sz="1400" dirty="0" smtClean="0">
                <a:solidFill>
                  <a:srgbClr val="1E2635"/>
                </a:solidFill>
                <a:latin typeface="微软雅黑 Light" panose="020B0502040204020203" pitchFamily="34" charset="-122"/>
                <a:ea typeface="微软雅黑 Light" panose="020B0502040204020203" pitchFamily="34" charset="-122"/>
              </a:rPr>
              <a:t>图像。</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pic>
        <p:nvPicPr>
          <p:cNvPr id="112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550" y="2209428"/>
            <a:ext cx="4146341" cy="220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008" y="2343180"/>
            <a:ext cx="4150956" cy="2075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742" y="1821805"/>
            <a:ext cx="11811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2046428" y="1728232"/>
            <a:ext cx="1008112" cy="406265"/>
          </a:xfrm>
          <a:prstGeom prst="rect">
            <a:avLst/>
          </a:prstGeom>
          <a:noFill/>
        </p:spPr>
        <p:txBody>
          <a:bodyPr wrap="square" rtlCol="0">
            <a:spAutoFit/>
          </a:bodyPr>
          <a:lstStyle/>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① 开启模式</a:t>
            </a:r>
            <a:endParaRPr lang="en-US" altLang="zh-CN" sz="1200" dirty="0" smtClean="0">
              <a:solidFill>
                <a:srgbClr val="1E2635"/>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760000" y="4384908"/>
            <a:ext cx="4320000" cy="1061829"/>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② 输入带有风格代码的</a:t>
            </a:r>
            <a:r>
              <a:rPr lang="zh-CN" altLang="en-US" sz="1400" dirty="0">
                <a:solidFill>
                  <a:srgbClr val="1E2635"/>
                </a:solidFill>
                <a:latin typeface="微软雅黑 Light" panose="020B0502040204020203" pitchFamily="34" charset="-122"/>
                <a:ea typeface="微软雅黑 Light" panose="020B0502040204020203" pitchFamily="34" charset="-122"/>
              </a:rPr>
              <a:t>提示</a:t>
            </a:r>
            <a:r>
              <a:rPr lang="zh-CN" altLang="en-US" sz="1400" dirty="0" smtClean="0">
                <a:solidFill>
                  <a:srgbClr val="1E2635"/>
                </a:solidFill>
                <a:latin typeface="微软雅黑 Light" panose="020B0502040204020203" pitchFamily="34" charset="-122"/>
                <a:ea typeface="微软雅黑 Light" panose="020B0502040204020203" pitchFamily="34" charset="-122"/>
              </a:rPr>
              <a:t>词，</a:t>
            </a:r>
            <a:r>
              <a:rPr lang="en-US" altLang="zh-CN" sz="1400" dirty="0" smtClean="0">
                <a:solidFill>
                  <a:srgbClr val="1E2635"/>
                </a:solidFill>
                <a:latin typeface="微软雅黑 Light" panose="020B0502040204020203" pitchFamily="34" charset="-122"/>
                <a:ea typeface="微软雅黑 Light" panose="020B0502040204020203" pitchFamily="34" charset="-122"/>
              </a:rPr>
              <a:t>Scenic </a:t>
            </a:r>
            <a:r>
              <a:rPr lang="en-US" altLang="zh-CN" sz="1400" dirty="0">
                <a:solidFill>
                  <a:srgbClr val="1E2635"/>
                </a:solidFill>
                <a:latin typeface="微软雅黑 Light" panose="020B0502040204020203" pitchFamily="34" charset="-122"/>
                <a:ea typeface="微软雅黑 Light" panose="020B0502040204020203" pitchFamily="34" charset="-122"/>
              </a:rPr>
              <a:t>view of a farm at sunrise, illustration --</a:t>
            </a:r>
            <a:r>
              <a:rPr lang="en-US" altLang="zh-CN" sz="1400" dirty="0" err="1">
                <a:solidFill>
                  <a:srgbClr val="1E2635"/>
                </a:solidFill>
                <a:latin typeface="微软雅黑 Light" panose="020B0502040204020203" pitchFamily="34" charset="-122"/>
                <a:ea typeface="微软雅黑 Light" panose="020B0502040204020203" pitchFamily="34" charset="-122"/>
              </a:rPr>
              <a:t>ar</a:t>
            </a:r>
            <a:r>
              <a:rPr lang="en-US" altLang="zh-CN" sz="1400" dirty="0">
                <a:solidFill>
                  <a:srgbClr val="1E2635"/>
                </a:solidFill>
                <a:latin typeface="微软雅黑 Light" panose="020B0502040204020203" pitchFamily="34" charset="-122"/>
                <a:ea typeface="微软雅黑 Light" panose="020B0502040204020203" pitchFamily="34" charset="-122"/>
              </a:rPr>
              <a:t> 4:3 </a:t>
            </a:r>
            <a:r>
              <a:rPr lang="en-US" altLang="zh-CN" sz="1400" dirty="0" smtClean="0">
                <a:solidFill>
                  <a:srgbClr val="1E2635"/>
                </a:solidFill>
                <a:latin typeface="微软雅黑 Light" panose="020B0502040204020203" pitchFamily="34" charset="-122"/>
                <a:ea typeface="微软雅黑 Light" panose="020B0502040204020203" pitchFamily="34" charset="-122"/>
              </a:rPr>
              <a:t>–style 3KwPvYxXV1FD</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31288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421122" y="1921396"/>
            <a:ext cx="3600400" cy="1348061"/>
          </a:xfrm>
          <a:prstGeom prst="rect">
            <a:avLst/>
          </a:prstGeom>
          <a:noFill/>
        </p:spPr>
        <p:txBody>
          <a:bodyPr wrap="square" rtlCol="0">
            <a:spAutoFit/>
          </a:bodyPr>
          <a:lstStyle/>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① 基础操作</a:t>
            </a:r>
            <a:endParaRPr lang="en-US" altLang="zh-CN" sz="1200" dirty="0" smtClean="0">
              <a:solidFill>
                <a:srgbClr val="1E2635"/>
              </a:solidFill>
              <a:latin typeface="微软雅黑" panose="020B0503020204020204" pitchFamily="34" charset="-122"/>
              <a:ea typeface="微软雅黑" panose="020B0503020204020204" pitchFamily="34" charset="-122"/>
            </a:endParaRPr>
          </a:p>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② 文生图</a:t>
            </a:r>
            <a:endParaRPr lang="en-US" altLang="zh-CN" sz="1200" dirty="0" smtClean="0">
              <a:solidFill>
                <a:srgbClr val="1E2635"/>
              </a:solidFill>
              <a:latin typeface="微软雅黑" panose="020B0503020204020204" pitchFamily="34" charset="-122"/>
              <a:ea typeface="微软雅黑" panose="020B0503020204020204" pitchFamily="34" charset="-122"/>
            </a:endParaRPr>
          </a:p>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③ 图</a:t>
            </a:r>
            <a:r>
              <a:rPr lang="zh-CN" altLang="en-US" sz="1200" dirty="0">
                <a:solidFill>
                  <a:srgbClr val="1E2635"/>
                </a:solidFill>
                <a:latin typeface="微软雅黑" panose="020B0503020204020204" pitchFamily="34" charset="-122"/>
                <a:ea typeface="微软雅黑" panose="020B0503020204020204" pitchFamily="34" charset="-122"/>
              </a:rPr>
              <a:t>生</a:t>
            </a:r>
            <a:r>
              <a:rPr lang="zh-CN" altLang="en-US" sz="1200" dirty="0" smtClean="0">
                <a:solidFill>
                  <a:srgbClr val="1E2635"/>
                </a:solidFill>
                <a:latin typeface="微软雅黑" panose="020B0503020204020204" pitchFamily="34" charset="-122"/>
                <a:ea typeface="微软雅黑" panose="020B0503020204020204" pitchFamily="34" charset="-122"/>
              </a:rPr>
              <a:t>图</a:t>
            </a:r>
            <a:endParaRPr lang="en-US" altLang="zh-CN" sz="1200" dirty="0" smtClean="0">
              <a:solidFill>
                <a:srgbClr val="1E2635"/>
              </a:solidFill>
              <a:latin typeface="微软雅黑" panose="020B0503020204020204" pitchFamily="34" charset="-122"/>
              <a:ea typeface="微软雅黑" panose="020B0503020204020204" pitchFamily="34" charset="-122"/>
            </a:endParaRPr>
          </a:p>
          <a:p>
            <a:pPr>
              <a:lnSpc>
                <a:spcPct val="170000"/>
              </a:lnSpc>
            </a:pPr>
            <a:r>
              <a:rPr lang="zh-CN" altLang="en-US" sz="1200" dirty="0" smtClean="0">
                <a:solidFill>
                  <a:srgbClr val="1E2635"/>
                </a:solidFill>
                <a:latin typeface="微软雅黑" panose="020B0503020204020204" pitchFamily="34" charset="-122"/>
                <a:ea typeface="微软雅黑" panose="020B0503020204020204" pitchFamily="34" charset="-122"/>
              </a:rPr>
              <a:t>④ 图生文</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文生图</a:t>
            </a:r>
            <a:endParaRPr lang="en-US" altLang="zh-CN" sz="1200" dirty="0" smtClean="0">
              <a:solidFill>
                <a:srgbClr val="1E2635"/>
              </a:solidFill>
              <a:latin typeface="微软雅黑" panose="020B0503020204020204" pitchFamily="34" charset="-122"/>
              <a:ea typeface="微软雅黑" panose="020B0503020204020204" pitchFamily="34" charset="-122"/>
            </a:endParaRPr>
          </a:p>
        </p:txBody>
      </p:sp>
      <p:sp>
        <p:nvSpPr>
          <p:cNvPr id="2" name="矩形 1"/>
          <p:cNvSpPr/>
          <p:nvPr/>
        </p:nvSpPr>
        <p:spPr>
          <a:xfrm>
            <a:off x="0" y="2262272"/>
            <a:ext cx="755576"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87624" y="2220686"/>
            <a:ext cx="3100288" cy="461665"/>
          </a:xfrm>
          <a:prstGeom prst="rect">
            <a:avLst/>
          </a:prstGeom>
          <a:noFill/>
        </p:spPr>
        <p:txBody>
          <a:bodyPr wrap="square" rtlCol="0">
            <a:spAutoFit/>
          </a:bodyPr>
          <a:lstStyle/>
          <a:p>
            <a:r>
              <a:rPr lang="en-US" altLang="zh-CN" sz="2400" dirty="0" err="1" smtClean="0">
                <a:solidFill>
                  <a:srgbClr val="1E2635"/>
                </a:solidFill>
                <a:latin typeface="微软雅黑" panose="020B0503020204020204" pitchFamily="34" charset="-122"/>
                <a:ea typeface="微软雅黑" panose="020B0503020204020204" pitchFamily="34" charset="-122"/>
              </a:rPr>
              <a:t>Midjourney</a:t>
            </a:r>
            <a:r>
              <a:rPr lang="zh-CN" altLang="en-US" sz="2400" dirty="0" smtClean="0">
                <a:solidFill>
                  <a:srgbClr val="1E2635"/>
                </a:solidFill>
                <a:latin typeface="微软雅黑" panose="020B0503020204020204" pitchFamily="34" charset="-122"/>
                <a:ea typeface="微软雅黑" panose="020B0503020204020204" pitchFamily="34" charset="-122"/>
              </a:rPr>
              <a:t>基础操作</a:t>
            </a:r>
            <a:endParaRPr lang="zh-CN" altLang="en-US" sz="2400" dirty="0">
              <a:solidFill>
                <a:srgbClr val="1E263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41729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a:solidFill>
                  <a:srgbClr val="1E2635"/>
                </a:solidFill>
                <a:latin typeface="微软雅黑" panose="020B0503020204020204" pitchFamily="34" charset="-122"/>
                <a:ea typeface="微软雅黑" panose="020B0503020204020204" pitchFamily="34" charset="-122"/>
              </a:rPr>
              <a:t>基础操作</a:t>
            </a:r>
          </a:p>
        </p:txBody>
      </p:sp>
      <p:sp>
        <p:nvSpPr>
          <p:cNvPr id="42" name="TextBox 41"/>
          <p:cNvSpPr txBox="1"/>
          <p:nvPr/>
        </p:nvSpPr>
        <p:spPr>
          <a:xfrm>
            <a:off x="760000" y="625252"/>
            <a:ext cx="8640000" cy="378565"/>
          </a:xfrm>
          <a:prstGeom prst="rect">
            <a:avLst/>
          </a:prstGeom>
          <a:noFill/>
        </p:spPr>
        <p:txBody>
          <a:bodyPr wrap="square" rtlCol="0">
            <a:spAutoFit/>
          </a:bodyPr>
          <a:lstStyle/>
          <a:p>
            <a:pPr>
              <a:lnSpc>
                <a:spcPct val="150000"/>
              </a:lnSpc>
            </a:pPr>
            <a:r>
              <a:rPr lang="en-US" altLang="zh-CN" sz="1400" dirty="0" smtClean="0">
                <a:solidFill>
                  <a:srgbClr val="1E2635"/>
                </a:solidFill>
                <a:latin typeface="微软雅黑" panose="020B0503020204020204" pitchFamily="34" charset="-122"/>
                <a:ea typeface="微软雅黑" panose="020B0503020204020204" pitchFamily="34" charset="-122"/>
              </a:rPr>
              <a:t>U/V</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pic>
        <p:nvPicPr>
          <p:cNvPr id="1026" name="Picture 2" descr="https://pics1.baidu.com/feed/b999a9014c086e06edd5395eebbd68f80bd1cbec.jpeg@f_auto?token=69302ffa4577119b1c1b94571ea216b0"/>
          <p:cNvPicPr>
            <a:picLocks noChangeAspect="1" noChangeArrowheads="1"/>
          </p:cNvPicPr>
          <p:nvPr/>
        </p:nvPicPr>
        <p:blipFill rotWithShape="1">
          <a:blip r:embed="rId3">
            <a:extLst>
              <a:ext uri="{28A0092B-C50C-407E-A947-70E740481C1C}">
                <a14:useLocalDpi xmlns:a14="http://schemas.microsoft.com/office/drawing/2010/main" val="0"/>
              </a:ext>
            </a:extLst>
          </a:blip>
          <a:srcRect r="61072"/>
          <a:stretch/>
        </p:blipFill>
        <p:spPr bwMode="auto">
          <a:xfrm>
            <a:off x="831528" y="1921396"/>
            <a:ext cx="1859713" cy="200795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1768" y="753237"/>
            <a:ext cx="5842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https://pics6.baidu.com/feed/d788d43f8794a4c242794985ea4108d9ac6e3903.jpeg@f_auto?token=f7bd1808e8a209316fd00d202299fb5b"/>
          <p:cNvPicPr>
            <a:picLocks noChangeAspect="1" noChangeArrowheads="1"/>
          </p:cNvPicPr>
          <p:nvPr/>
        </p:nvPicPr>
        <p:blipFill rotWithShape="1">
          <a:blip r:embed="rId5">
            <a:extLst>
              <a:ext uri="{28A0092B-C50C-407E-A947-70E740481C1C}">
                <a14:useLocalDpi xmlns:a14="http://schemas.microsoft.com/office/drawing/2010/main" val="0"/>
              </a:ext>
            </a:extLst>
          </a:blip>
          <a:srcRect r="18235"/>
          <a:stretch/>
        </p:blipFill>
        <p:spPr bwMode="auto">
          <a:xfrm>
            <a:off x="2991768" y="1921396"/>
            <a:ext cx="3094661" cy="24956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8152" y="753237"/>
            <a:ext cx="4953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https://pics2.baidu.com/feed/4610b912c8fcc3ce174efcf971f0c584d63f20ab.jpeg@f_auto?token=64100dfb345d08df7af09680efb18ddd"/>
          <p:cNvPicPr>
            <a:picLocks noChangeAspect="1" noChangeArrowheads="1"/>
          </p:cNvPicPr>
          <p:nvPr/>
        </p:nvPicPr>
        <p:blipFill rotWithShape="1">
          <a:blip r:embed="rId7">
            <a:extLst>
              <a:ext uri="{28A0092B-C50C-407E-A947-70E740481C1C}">
                <a14:useLocalDpi xmlns:a14="http://schemas.microsoft.com/office/drawing/2010/main" val="0"/>
              </a:ext>
            </a:extLst>
          </a:blip>
          <a:srcRect r="41764"/>
          <a:stretch/>
        </p:blipFill>
        <p:spPr bwMode="auto">
          <a:xfrm>
            <a:off x="6486251" y="1921395"/>
            <a:ext cx="3059697" cy="249564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887459" y="1094693"/>
            <a:ext cx="3384377" cy="738664"/>
          </a:xfrm>
          <a:prstGeom prst="rect">
            <a:avLst/>
          </a:prstGeom>
          <a:noFill/>
        </p:spPr>
        <p:txBody>
          <a:bodyPr wrap="square" rtlCol="0">
            <a:spAutoFit/>
          </a:bodyPr>
          <a:lstStyle/>
          <a:p>
            <a:pPr>
              <a:lnSpc>
                <a:spcPct val="150000"/>
              </a:lnSpc>
            </a:pPr>
            <a:r>
              <a:rPr lang="en-US" altLang="zh-CN" sz="1400" dirty="0" smtClean="0">
                <a:solidFill>
                  <a:srgbClr val="1E2635"/>
                </a:solidFill>
                <a:latin typeface="微软雅黑 Light" panose="020B0502040204020203" pitchFamily="34" charset="-122"/>
                <a:ea typeface="微软雅黑 Light" panose="020B0502040204020203" pitchFamily="34" charset="-122"/>
              </a:rPr>
              <a:t>U</a:t>
            </a:r>
            <a:r>
              <a:rPr lang="zh-CN" altLang="en-US" sz="1400" dirty="0" smtClean="0">
                <a:solidFill>
                  <a:srgbClr val="1E2635"/>
                </a:solidFill>
                <a:latin typeface="微软雅黑 Light" panose="020B0502040204020203" pitchFamily="34" charset="-122"/>
                <a:ea typeface="微软雅黑 Light" panose="020B0502040204020203" pitchFamily="34" charset="-122"/>
              </a:rPr>
              <a:t>代表</a:t>
            </a:r>
            <a:r>
              <a:rPr lang="zh-CN" altLang="en-US" sz="1400" dirty="0">
                <a:solidFill>
                  <a:srgbClr val="1E2635"/>
                </a:solidFill>
                <a:latin typeface="微软雅黑 Light" panose="020B0502040204020203" pitchFamily="34" charset="-122"/>
                <a:ea typeface="微软雅黑 Light" panose="020B0502040204020203" pitchFamily="34" charset="-122"/>
              </a:rPr>
              <a:t>生成大图，</a:t>
            </a:r>
            <a:r>
              <a:rPr lang="zh-CN" altLang="en-US" sz="1400" dirty="0" smtClean="0">
                <a:solidFill>
                  <a:srgbClr val="1E2635"/>
                </a:solidFill>
                <a:latin typeface="微软雅黑 Light" panose="020B0502040204020203" pitchFamily="34" charset="-122"/>
                <a:ea typeface="微软雅黑 Light" panose="020B0502040204020203" pitchFamily="34" charset="-122"/>
              </a:rPr>
              <a:t>点击后将所选的图加入细节生成</a:t>
            </a:r>
            <a:r>
              <a:rPr lang="zh-CN" altLang="en-US" sz="1400" dirty="0">
                <a:solidFill>
                  <a:srgbClr val="1E2635"/>
                </a:solidFill>
                <a:latin typeface="微软雅黑 Light" panose="020B0502040204020203" pitchFamily="34" charset="-122"/>
                <a:ea typeface="微软雅黑 Light" panose="020B0502040204020203" pitchFamily="34" charset="-122"/>
              </a:rPr>
              <a:t>单张大</a:t>
            </a:r>
            <a:r>
              <a:rPr lang="zh-CN" altLang="en-US" sz="1400" dirty="0" smtClean="0">
                <a:solidFill>
                  <a:srgbClr val="1E2635"/>
                </a:solidFill>
                <a:latin typeface="微软雅黑 Light" panose="020B0502040204020203" pitchFamily="34" charset="-122"/>
                <a:ea typeface="微软雅黑 Light" panose="020B0502040204020203" pitchFamily="34" charset="-122"/>
              </a:rPr>
              <a:t>图。</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sp>
        <p:nvSpPr>
          <p:cNvPr id="15" name="TextBox 14"/>
          <p:cNvSpPr txBox="1"/>
          <p:nvPr/>
        </p:nvSpPr>
        <p:spPr>
          <a:xfrm>
            <a:off x="6376144" y="1094693"/>
            <a:ext cx="3168352" cy="738664"/>
          </a:xfrm>
          <a:prstGeom prst="rect">
            <a:avLst/>
          </a:prstGeom>
          <a:noFill/>
        </p:spPr>
        <p:txBody>
          <a:bodyPr wrap="square" rtlCol="0">
            <a:spAutoFit/>
          </a:bodyPr>
          <a:lstStyle/>
          <a:p>
            <a:pPr>
              <a:lnSpc>
                <a:spcPct val="150000"/>
              </a:lnSpc>
            </a:pPr>
            <a:r>
              <a:rPr lang="en-US" altLang="zh-CN" sz="1400" dirty="0" smtClean="0">
                <a:solidFill>
                  <a:srgbClr val="1E2635"/>
                </a:solidFill>
                <a:latin typeface="微软雅黑 Light" panose="020B0502040204020203" pitchFamily="34" charset="-122"/>
                <a:ea typeface="微软雅黑 Light" panose="020B0502040204020203" pitchFamily="34" charset="-122"/>
              </a:rPr>
              <a:t>V</a:t>
            </a:r>
            <a:r>
              <a:rPr lang="zh-CN" altLang="en-US" sz="1400" dirty="0" smtClean="0">
                <a:solidFill>
                  <a:srgbClr val="1E2635"/>
                </a:solidFill>
                <a:latin typeface="微软雅黑 Light" panose="020B0502040204020203" pitchFamily="34" charset="-122"/>
                <a:ea typeface="微软雅黑 Light" panose="020B0502040204020203" pitchFamily="34" charset="-122"/>
              </a:rPr>
              <a:t>代表</a:t>
            </a:r>
            <a:r>
              <a:rPr lang="zh-CN" altLang="en-US" sz="1400" dirty="0">
                <a:solidFill>
                  <a:srgbClr val="1E2635"/>
                </a:solidFill>
                <a:latin typeface="微软雅黑 Light" panose="020B0502040204020203" pitchFamily="34" charset="-122"/>
                <a:ea typeface="微软雅黑 Light" panose="020B0502040204020203" pitchFamily="34" charset="-122"/>
              </a:rPr>
              <a:t>参考重构</a:t>
            </a:r>
            <a:r>
              <a:rPr lang="zh-CN" altLang="en-US" sz="1400" dirty="0" smtClean="0">
                <a:solidFill>
                  <a:srgbClr val="1E2635"/>
                </a:solidFill>
                <a:latin typeface="微软雅黑 Light" panose="020B0502040204020203" pitchFamily="34" charset="-122"/>
                <a:ea typeface="微软雅黑 Light" panose="020B0502040204020203" pitchFamily="34" charset="-122"/>
              </a:rPr>
              <a:t>，点击以</a:t>
            </a:r>
            <a:r>
              <a:rPr lang="zh-CN" altLang="en-US" sz="1400" dirty="0">
                <a:solidFill>
                  <a:srgbClr val="1E2635"/>
                </a:solidFill>
                <a:latin typeface="微软雅黑 Light" panose="020B0502040204020203" pitchFamily="34" charset="-122"/>
                <a:ea typeface="微软雅黑 Light" panose="020B0502040204020203" pitchFamily="34" charset="-122"/>
              </a:rPr>
              <a:t>所</a:t>
            </a:r>
            <a:r>
              <a:rPr lang="zh-CN" altLang="en-US" sz="1400" dirty="0" smtClean="0">
                <a:solidFill>
                  <a:srgbClr val="1E2635"/>
                </a:solidFill>
                <a:latin typeface="微软雅黑 Light" panose="020B0502040204020203" pitchFamily="34" charset="-122"/>
                <a:ea typeface="微软雅黑 Light" panose="020B0502040204020203" pitchFamily="34" charset="-122"/>
              </a:rPr>
              <a:t>选图</a:t>
            </a:r>
            <a:r>
              <a:rPr lang="zh-CN" altLang="en-US" sz="1400" dirty="0">
                <a:solidFill>
                  <a:srgbClr val="1E2635"/>
                </a:solidFill>
                <a:latin typeface="微软雅黑 Light" panose="020B0502040204020203" pitchFamily="34" charset="-122"/>
                <a:ea typeface="微软雅黑 Light" panose="020B0502040204020203" pitchFamily="34" charset="-122"/>
              </a:rPr>
              <a:t>的风格、样式、构图，</a:t>
            </a:r>
            <a:r>
              <a:rPr lang="zh-CN" altLang="en-US" sz="1400" dirty="0" smtClean="0">
                <a:solidFill>
                  <a:srgbClr val="1E2635"/>
                </a:solidFill>
                <a:latin typeface="微软雅黑 Light" panose="020B0502040204020203" pitchFamily="34" charset="-122"/>
                <a:ea typeface="微软雅黑 Light" panose="020B0502040204020203" pitchFamily="34" charset="-122"/>
              </a:rPr>
              <a:t>再生成</a:t>
            </a:r>
            <a:r>
              <a:rPr lang="en-US" altLang="zh-CN" sz="1400" dirty="0" smtClean="0">
                <a:solidFill>
                  <a:srgbClr val="1E2635"/>
                </a:solidFill>
                <a:latin typeface="微软雅黑 Light" panose="020B0502040204020203" pitchFamily="34" charset="-122"/>
                <a:ea typeface="微软雅黑 Light" panose="020B0502040204020203" pitchFamily="34" charset="-122"/>
              </a:rPr>
              <a:t>4</a:t>
            </a:r>
            <a:r>
              <a:rPr lang="zh-CN" altLang="en-US" sz="1400" dirty="0" smtClean="0">
                <a:solidFill>
                  <a:srgbClr val="1E2635"/>
                </a:solidFill>
                <a:latin typeface="微软雅黑 Light" panose="020B0502040204020203" pitchFamily="34" charset="-122"/>
                <a:ea typeface="微软雅黑 Light" panose="020B0502040204020203" pitchFamily="34" charset="-122"/>
              </a:rPr>
              <a:t>张</a:t>
            </a:r>
            <a:r>
              <a:rPr lang="zh-CN" altLang="en-US" sz="1400" dirty="0">
                <a:solidFill>
                  <a:srgbClr val="1E2635"/>
                </a:solidFill>
                <a:latin typeface="微软雅黑 Light" panose="020B0502040204020203" pitchFamily="34" charset="-122"/>
                <a:ea typeface="微软雅黑 Light" panose="020B0502040204020203" pitchFamily="34" charset="-122"/>
              </a:rPr>
              <a:t>类似的</a:t>
            </a:r>
            <a:r>
              <a:rPr lang="zh-CN" altLang="en-US" sz="1400" dirty="0" smtClean="0">
                <a:solidFill>
                  <a:srgbClr val="1E2635"/>
                </a:solidFill>
                <a:latin typeface="微软雅黑 Light" panose="020B0502040204020203" pitchFamily="34" charset="-122"/>
                <a:ea typeface="微软雅黑 Light" panose="020B0502040204020203" pitchFamily="34" charset="-122"/>
              </a:rPr>
              <a:t>图</a:t>
            </a:r>
            <a:r>
              <a:rPr lang="zh-CN" altLang="en-US" sz="1400" dirty="0">
                <a:solidFill>
                  <a:srgbClr val="1E2635"/>
                </a:solidFill>
                <a:latin typeface="微软雅黑 Light" panose="020B0502040204020203" pitchFamily="34" charset="-122"/>
                <a:ea typeface="微软雅黑 Light" panose="020B0502040204020203" pitchFamily="34" charset="-122"/>
              </a:rPr>
              <a:t>。</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94463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a:solidFill>
                  <a:srgbClr val="1E2635"/>
                </a:solidFill>
                <a:latin typeface="微软雅黑" panose="020B0503020204020204" pitchFamily="34" charset="-122"/>
                <a:ea typeface="微软雅黑" panose="020B0503020204020204" pitchFamily="34" charset="-122"/>
              </a:rPr>
              <a:t>基础操作</a:t>
            </a:r>
          </a:p>
        </p:txBody>
      </p:sp>
      <p:sp>
        <p:nvSpPr>
          <p:cNvPr id="14" name="TextBox 13"/>
          <p:cNvSpPr txBox="1"/>
          <p:nvPr/>
        </p:nvSpPr>
        <p:spPr>
          <a:xfrm>
            <a:off x="3927872" y="496063"/>
            <a:ext cx="5904656" cy="415498"/>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对已生成的图片进行无损的</a:t>
            </a:r>
            <a:r>
              <a:rPr lang="en-US" altLang="zh-CN" sz="1400" dirty="0">
                <a:solidFill>
                  <a:srgbClr val="1E2635"/>
                </a:solidFill>
                <a:latin typeface="微软雅黑 Light" panose="020B0502040204020203" pitchFamily="34" charset="-122"/>
                <a:ea typeface="微软雅黑 Light" panose="020B0502040204020203" pitchFamily="34" charset="-122"/>
              </a:rPr>
              <a:t>AI</a:t>
            </a:r>
            <a:r>
              <a:rPr lang="zh-CN" altLang="en-US" sz="1400" dirty="0">
                <a:solidFill>
                  <a:srgbClr val="1E2635"/>
                </a:solidFill>
                <a:latin typeface="微软雅黑 Light" panose="020B0502040204020203" pitchFamily="34" charset="-122"/>
                <a:ea typeface="微软雅黑 Light" panose="020B0502040204020203" pitchFamily="34" charset="-122"/>
              </a:rPr>
              <a:t>智能放大</a:t>
            </a:r>
            <a:r>
              <a:rPr lang="en-US" altLang="zh-CN" sz="1400" dirty="0" smtClean="0">
                <a:solidFill>
                  <a:srgbClr val="1E2635"/>
                </a:solidFill>
                <a:latin typeface="微软雅黑 Light" panose="020B0502040204020203" pitchFamily="34" charset="-122"/>
                <a:ea typeface="微软雅黑 Light" panose="020B0502040204020203" pitchFamily="34" charset="-122"/>
              </a:rPr>
              <a:t>,</a:t>
            </a:r>
            <a:r>
              <a:rPr lang="zh-CN" altLang="en-US" sz="1400" dirty="0" smtClean="0">
                <a:solidFill>
                  <a:srgbClr val="1E2635"/>
                </a:solidFill>
                <a:latin typeface="微软雅黑 Light" panose="020B0502040204020203" pitchFamily="34" charset="-122"/>
                <a:ea typeface="微软雅黑 Light" panose="020B0502040204020203" pitchFamily="34" charset="-122"/>
              </a:rPr>
              <a:t>提高</a:t>
            </a:r>
            <a:r>
              <a:rPr lang="zh-CN" altLang="en-US" sz="1400" dirty="0">
                <a:solidFill>
                  <a:srgbClr val="1E2635"/>
                </a:solidFill>
                <a:latin typeface="微软雅黑 Light" panose="020B0502040204020203" pitchFamily="34" charset="-122"/>
                <a:ea typeface="微软雅黑 Light" panose="020B0502040204020203" pitchFamily="34" charset="-122"/>
              </a:rPr>
              <a:t>图像的清晰度和</a:t>
            </a:r>
            <a:r>
              <a:rPr lang="zh-CN" altLang="en-US" sz="1400" dirty="0" smtClean="0">
                <a:solidFill>
                  <a:srgbClr val="1E2635"/>
                </a:solidFill>
                <a:latin typeface="微软雅黑 Light" panose="020B0502040204020203" pitchFamily="34" charset="-122"/>
                <a:ea typeface="微软雅黑 Light" panose="020B0502040204020203" pitchFamily="34" charset="-122"/>
              </a:rPr>
              <a:t>分辨率。</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pic>
        <p:nvPicPr>
          <p:cNvPr id="2050" name="Picture 2" descr="C:\Users\HP\Documents\WXWork\1688851907309114\Cache\Image\2024-03\企业微信截图_7803f496-fc51-43f9-b441-576a50aff13d.png"/>
          <p:cNvPicPr>
            <a:picLocks noChangeAspect="1" noChangeArrowheads="1"/>
          </p:cNvPicPr>
          <p:nvPr/>
        </p:nvPicPr>
        <p:blipFill rotWithShape="1">
          <a:blip r:embed="rId3">
            <a:extLst>
              <a:ext uri="{28A0092B-C50C-407E-A947-70E740481C1C}">
                <a14:useLocalDpi xmlns:a14="http://schemas.microsoft.com/office/drawing/2010/main" val="0"/>
              </a:ext>
            </a:extLst>
          </a:blip>
          <a:srcRect l="3495" t="20226" r="32546"/>
          <a:stretch/>
        </p:blipFill>
        <p:spPr bwMode="auto">
          <a:xfrm>
            <a:off x="574224" y="625252"/>
            <a:ext cx="2993608" cy="199267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6907" y="941842"/>
            <a:ext cx="26860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152677" y="1318102"/>
            <a:ext cx="1008112" cy="378886"/>
          </a:xfrm>
          <a:prstGeom prst="rect">
            <a:avLst/>
          </a:prstGeom>
          <a:noFill/>
        </p:spPr>
        <p:txBody>
          <a:bodyPr wrap="square" rtlCol="0">
            <a:spAutoFit/>
          </a:bodyPr>
          <a:lstStyle/>
          <a:p>
            <a:pPr algn="ctr">
              <a:lnSpc>
                <a:spcPct val="150000"/>
              </a:lnSpc>
            </a:pPr>
            <a:r>
              <a:rPr lang="en-US" altLang="zh-CN" sz="1200" dirty="0">
                <a:solidFill>
                  <a:srgbClr val="1E2635"/>
                </a:solidFill>
                <a:latin typeface="微软雅黑 Light" panose="020B0502040204020203" pitchFamily="34" charset="-122"/>
                <a:ea typeface="微软雅黑 Light" panose="020B0502040204020203" pitchFamily="34" charset="-122"/>
              </a:rPr>
              <a:t>2</a:t>
            </a:r>
            <a:r>
              <a:rPr lang="zh-CN" altLang="en-US" sz="1200" dirty="0">
                <a:solidFill>
                  <a:srgbClr val="1E2635"/>
                </a:solidFill>
                <a:latin typeface="微软雅黑 Light" panose="020B0502040204020203" pitchFamily="34" charset="-122"/>
                <a:ea typeface="微软雅黑 Light" panose="020B0502040204020203" pitchFamily="34" charset="-122"/>
              </a:rPr>
              <a:t>倍分辨率</a:t>
            </a:r>
            <a:endParaRPr lang="en-US" altLang="zh-CN" sz="1200" dirty="0">
              <a:solidFill>
                <a:srgbClr val="1E2635"/>
              </a:solidFill>
              <a:latin typeface="微软雅黑 Light" panose="020B0502040204020203" pitchFamily="34" charset="-122"/>
              <a:ea typeface="微软雅黑 Light" panose="020B0502040204020203" pitchFamily="34" charset="-122"/>
            </a:endParaRPr>
          </a:p>
        </p:txBody>
      </p:sp>
      <p:sp>
        <p:nvSpPr>
          <p:cNvPr id="17" name="TextBox 16"/>
          <p:cNvSpPr txBox="1"/>
          <p:nvPr/>
        </p:nvSpPr>
        <p:spPr>
          <a:xfrm>
            <a:off x="5471681" y="1318102"/>
            <a:ext cx="1008112" cy="369332"/>
          </a:xfrm>
          <a:prstGeom prst="rect">
            <a:avLst/>
          </a:prstGeom>
          <a:noFill/>
        </p:spPr>
        <p:txBody>
          <a:bodyPr wrap="square" rtlCol="0">
            <a:spAutoFit/>
          </a:bodyPr>
          <a:lstStyle/>
          <a:p>
            <a:pPr algn="ctr">
              <a:lnSpc>
                <a:spcPct val="150000"/>
              </a:lnSpc>
            </a:pPr>
            <a:r>
              <a:rPr lang="en-US" altLang="zh-CN" sz="1200" dirty="0" smtClean="0">
                <a:solidFill>
                  <a:srgbClr val="1E2635"/>
                </a:solidFill>
                <a:latin typeface="微软雅黑 Light" panose="020B0502040204020203" pitchFamily="34" charset="-122"/>
                <a:ea typeface="微软雅黑 Light" panose="020B0502040204020203" pitchFamily="34" charset="-122"/>
              </a:rPr>
              <a:t>4</a:t>
            </a:r>
            <a:r>
              <a:rPr lang="zh-CN" altLang="en-US" sz="1200" dirty="0" smtClean="0">
                <a:solidFill>
                  <a:srgbClr val="1E2635"/>
                </a:solidFill>
                <a:latin typeface="微软雅黑 Light" panose="020B0502040204020203" pitchFamily="34" charset="-122"/>
                <a:ea typeface="微软雅黑 Light" panose="020B0502040204020203" pitchFamily="34" charset="-122"/>
              </a:rPr>
              <a:t>倍</a:t>
            </a:r>
            <a:r>
              <a:rPr lang="zh-CN" altLang="en-US" sz="1200" dirty="0">
                <a:solidFill>
                  <a:srgbClr val="1E2635"/>
                </a:solidFill>
                <a:latin typeface="微软雅黑 Light" panose="020B0502040204020203" pitchFamily="34" charset="-122"/>
                <a:ea typeface="微软雅黑 Light" panose="020B0502040204020203" pitchFamily="34" charset="-122"/>
              </a:rPr>
              <a:t>分辨率</a:t>
            </a:r>
            <a:endParaRPr lang="en-US" altLang="zh-CN" sz="1200" dirty="0">
              <a:solidFill>
                <a:srgbClr val="1E2635"/>
              </a:solidFill>
              <a:latin typeface="微软雅黑 Light" panose="020B0502040204020203" pitchFamily="34" charset="-122"/>
              <a:ea typeface="微软雅黑 Light" panose="020B0502040204020203" pitchFamily="34" charset="-122"/>
            </a:endParaRPr>
          </a:p>
        </p:txBody>
      </p:sp>
      <p:sp>
        <p:nvSpPr>
          <p:cNvPr id="18" name="TextBox 17"/>
          <p:cNvSpPr txBox="1"/>
          <p:nvPr/>
        </p:nvSpPr>
        <p:spPr>
          <a:xfrm>
            <a:off x="4111149" y="2622630"/>
            <a:ext cx="1177255" cy="369332"/>
          </a:xfrm>
          <a:prstGeom prst="rect">
            <a:avLst/>
          </a:prstGeom>
          <a:noFill/>
        </p:spPr>
        <p:txBody>
          <a:bodyPr wrap="square" rtlCol="0">
            <a:spAutoFit/>
          </a:bodyPr>
          <a:lstStyle/>
          <a:p>
            <a:pPr algn="ctr">
              <a:lnSpc>
                <a:spcPct val="150000"/>
              </a:lnSpc>
            </a:pPr>
            <a:r>
              <a:rPr lang="zh-CN" altLang="en-US" sz="1200" dirty="0">
                <a:solidFill>
                  <a:srgbClr val="1E2635"/>
                </a:solidFill>
                <a:latin typeface="微软雅黑 Light" panose="020B0502040204020203" pitchFamily="34" charset="-122"/>
                <a:ea typeface="微软雅黑 Light" panose="020B0502040204020203" pitchFamily="34" charset="-122"/>
              </a:rPr>
              <a:t>变化（强烈）</a:t>
            </a:r>
            <a:endParaRPr lang="en-US" altLang="zh-CN" sz="1200" dirty="0">
              <a:solidFill>
                <a:srgbClr val="1E2635"/>
              </a:solidFill>
              <a:latin typeface="微软雅黑 Light" panose="020B0502040204020203" pitchFamily="34" charset="-122"/>
              <a:ea typeface="微软雅黑 Light" panose="020B0502040204020203" pitchFamily="34" charset="-122"/>
            </a:endParaRPr>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751" y="2314548"/>
            <a:ext cx="41052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5482729" y="2622630"/>
            <a:ext cx="1177255" cy="378886"/>
          </a:xfrm>
          <a:prstGeom prst="rect">
            <a:avLst/>
          </a:prstGeom>
          <a:noFill/>
        </p:spPr>
        <p:txBody>
          <a:bodyPr wrap="square" rtlCol="0">
            <a:spAutoFit/>
          </a:bodyPr>
          <a:lstStyle/>
          <a:p>
            <a:pPr algn="ctr">
              <a:lnSpc>
                <a:spcPct val="150000"/>
              </a:lnSpc>
            </a:pPr>
            <a:r>
              <a:rPr lang="zh-CN" altLang="en-US" sz="1200" dirty="0">
                <a:solidFill>
                  <a:srgbClr val="1E2635"/>
                </a:solidFill>
                <a:latin typeface="微软雅黑 Light" panose="020B0502040204020203" pitchFamily="34" charset="-122"/>
                <a:ea typeface="微软雅黑 Light" panose="020B0502040204020203" pitchFamily="34" charset="-122"/>
              </a:rPr>
              <a:t>变化（细微）</a:t>
            </a:r>
            <a:endParaRPr lang="en-US" altLang="zh-CN" sz="1200" dirty="0">
              <a:solidFill>
                <a:srgbClr val="1E2635"/>
              </a:solidFill>
              <a:latin typeface="微软雅黑 Light" panose="020B0502040204020203" pitchFamily="34" charset="-122"/>
              <a:ea typeface="微软雅黑 Light" panose="020B0502040204020203" pitchFamily="34" charset="-122"/>
            </a:endParaRPr>
          </a:p>
        </p:txBody>
      </p:sp>
      <p:sp>
        <p:nvSpPr>
          <p:cNvPr id="22" name="TextBox 21"/>
          <p:cNvSpPr txBox="1"/>
          <p:nvPr/>
        </p:nvSpPr>
        <p:spPr>
          <a:xfrm>
            <a:off x="6842100" y="2622630"/>
            <a:ext cx="1177255" cy="378886"/>
          </a:xfrm>
          <a:prstGeom prst="rect">
            <a:avLst/>
          </a:prstGeom>
          <a:noFill/>
        </p:spPr>
        <p:txBody>
          <a:bodyPr wrap="square" rtlCol="0">
            <a:spAutoFit/>
          </a:bodyPr>
          <a:lstStyle/>
          <a:p>
            <a:pPr algn="ctr">
              <a:lnSpc>
                <a:spcPct val="150000"/>
              </a:lnSpc>
            </a:pPr>
            <a:r>
              <a:rPr lang="zh-CN" altLang="en-US" sz="1200" dirty="0">
                <a:solidFill>
                  <a:srgbClr val="1E2635"/>
                </a:solidFill>
                <a:latin typeface="微软雅黑 Light" panose="020B0502040204020203" pitchFamily="34" charset="-122"/>
                <a:ea typeface="微软雅黑 Light" panose="020B0502040204020203" pitchFamily="34" charset="-122"/>
              </a:rPr>
              <a:t>变化（区域）</a:t>
            </a:r>
            <a:endParaRPr lang="en-US" altLang="zh-CN" sz="1200" dirty="0">
              <a:solidFill>
                <a:srgbClr val="1E2635"/>
              </a:solidFill>
              <a:latin typeface="微软雅黑 Light" panose="020B0502040204020203" pitchFamily="34" charset="-122"/>
              <a:ea typeface="微软雅黑 Light" panose="020B0502040204020203" pitchFamily="34" charset="-122"/>
            </a:endParaRPr>
          </a:p>
        </p:txBody>
      </p:sp>
      <p:sp>
        <p:nvSpPr>
          <p:cNvPr id="24" name="TextBox 23"/>
          <p:cNvSpPr txBox="1"/>
          <p:nvPr/>
        </p:nvSpPr>
        <p:spPr>
          <a:xfrm>
            <a:off x="3927872" y="1870725"/>
            <a:ext cx="5904656" cy="415498"/>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创建生成图像的强烈或微妙</a:t>
            </a:r>
            <a:r>
              <a:rPr lang="zh-CN" altLang="en-US" sz="1400" dirty="0" smtClean="0">
                <a:solidFill>
                  <a:srgbClr val="1E2635"/>
                </a:solidFill>
                <a:latin typeface="微软雅黑 Light" panose="020B0502040204020203" pitchFamily="34" charset="-122"/>
                <a:ea typeface="微软雅黑 Light" panose="020B0502040204020203" pitchFamily="34" charset="-122"/>
              </a:rPr>
              <a:t>变化，或者指定区域修改、变化。</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751" y="3672420"/>
            <a:ext cx="41624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4095909" y="3990782"/>
            <a:ext cx="1177255" cy="378886"/>
          </a:xfrm>
          <a:prstGeom prst="rect">
            <a:avLst/>
          </a:prstGeom>
          <a:noFill/>
        </p:spPr>
        <p:txBody>
          <a:bodyPr wrap="square" rtlCol="0">
            <a:spAutoFit/>
          </a:bodyPr>
          <a:lstStyle/>
          <a:p>
            <a:pPr algn="ctr">
              <a:lnSpc>
                <a:spcPct val="150000"/>
              </a:lnSpc>
            </a:pPr>
            <a:r>
              <a:rPr lang="zh-CN" altLang="en-US" sz="1200" dirty="0">
                <a:solidFill>
                  <a:srgbClr val="1E2635"/>
                </a:solidFill>
                <a:latin typeface="微软雅黑 Light" panose="020B0502040204020203" pitchFamily="34" charset="-122"/>
                <a:ea typeface="微软雅黑 Light" panose="020B0502040204020203" pitchFamily="34" charset="-122"/>
              </a:rPr>
              <a:t>放大</a:t>
            </a:r>
            <a:r>
              <a:rPr lang="en-US" altLang="zh-CN" sz="1200" dirty="0">
                <a:solidFill>
                  <a:srgbClr val="1E2635"/>
                </a:solidFill>
                <a:latin typeface="微软雅黑 Light" panose="020B0502040204020203" pitchFamily="34" charset="-122"/>
                <a:ea typeface="微软雅黑 Light" panose="020B0502040204020203" pitchFamily="34" charset="-122"/>
              </a:rPr>
              <a:t>2</a:t>
            </a:r>
            <a:r>
              <a:rPr lang="zh-CN" altLang="en-US" sz="1200" dirty="0">
                <a:solidFill>
                  <a:srgbClr val="1E2635"/>
                </a:solidFill>
                <a:latin typeface="微软雅黑 Light" panose="020B0502040204020203" pitchFamily="34" charset="-122"/>
                <a:ea typeface="微软雅黑 Light" panose="020B0502040204020203" pitchFamily="34" charset="-122"/>
              </a:rPr>
              <a:t>倍</a:t>
            </a:r>
            <a:endParaRPr lang="en-US" altLang="zh-CN" sz="1200" dirty="0">
              <a:solidFill>
                <a:srgbClr val="1E2635"/>
              </a:solidFill>
              <a:latin typeface="微软雅黑 Light" panose="020B0502040204020203" pitchFamily="34" charset="-122"/>
              <a:ea typeface="微软雅黑 Light" panose="020B0502040204020203" pitchFamily="34" charset="-122"/>
            </a:endParaRPr>
          </a:p>
        </p:txBody>
      </p:sp>
      <p:sp>
        <p:nvSpPr>
          <p:cNvPr id="27" name="TextBox 26"/>
          <p:cNvSpPr txBox="1"/>
          <p:nvPr/>
        </p:nvSpPr>
        <p:spPr>
          <a:xfrm>
            <a:off x="5470297" y="3990782"/>
            <a:ext cx="1177255" cy="378886"/>
          </a:xfrm>
          <a:prstGeom prst="rect">
            <a:avLst/>
          </a:prstGeom>
          <a:noFill/>
        </p:spPr>
        <p:txBody>
          <a:bodyPr wrap="square" rtlCol="0">
            <a:spAutoFit/>
          </a:bodyPr>
          <a:lstStyle/>
          <a:p>
            <a:pPr algn="ctr">
              <a:lnSpc>
                <a:spcPct val="150000"/>
              </a:lnSpc>
            </a:pPr>
            <a:r>
              <a:rPr lang="zh-CN" altLang="en-US" sz="1200" dirty="0" smtClean="0">
                <a:solidFill>
                  <a:srgbClr val="1E2635"/>
                </a:solidFill>
                <a:latin typeface="微软雅黑 Light" panose="020B0502040204020203" pitchFamily="34" charset="-122"/>
                <a:ea typeface="微软雅黑 Light" panose="020B0502040204020203" pitchFamily="34" charset="-122"/>
              </a:rPr>
              <a:t>放大</a:t>
            </a:r>
            <a:r>
              <a:rPr lang="en-US" altLang="zh-CN" sz="1200" dirty="0" smtClean="0">
                <a:solidFill>
                  <a:srgbClr val="1E2635"/>
                </a:solidFill>
                <a:latin typeface="微软雅黑 Light" panose="020B0502040204020203" pitchFamily="34" charset="-122"/>
                <a:ea typeface="微软雅黑 Light" panose="020B0502040204020203" pitchFamily="34" charset="-122"/>
              </a:rPr>
              <a:t>1.5</a:t>
            </a:r>
            <a:r>
              <a:rPr lang="zh-CN" altLang="en-US" sz="1200" dirty="0" smtClean="0">
                <a:solidFill>
                  <a:srgbClr val="1E2635"/>
                </a:solidFill>
                <a:latin typeface="微软雅黑 Light" panose="020B0502040204020203" pitchFamily="34" charset="-122"/>
                <a:ea typeface="微软雅黑 Light" panose="020B0502040204020203" pitchFamily="34" charset="-122"/>
              </a:rPr>
              <a:t>倍</a:t>
            </a:r>
            <a:endParaRPr lang="en-US" altLang="zh-CN" sz="1200" dirty="0">
              <a:solidFill>
                <a:srgbClr val="1E2635"/>
              </a:solidFill>
              <a:latin typeface="微软雅黑 Light" panose="020B0502040204020203" pitchFamily="34" charset="-122"/>
              <a:ea typeface="微软雅黑 Light" panose="020B0502040204020203" pitchFamily="34" charset="-122"/>
            </a:endParaRPr>
          </a:p>
        </p:txBody>
      </p:sp>
      <p:sp>
        <p:nvSpPr>
          <p:cNvPr id="28" name="TextBox 27"/>
          <p:cNvSpPr txBox="1"/>
          <p:nvPr/>
        </p:nvSpPr>
        <p:spPr>
          <a:xfrm>
            <a:off x="6706654" y="3990782"/>
            <a:ext cx="1550480" cy="369332"/>
          </a:xfrm>
          <a:prstGeom prst="rect">
            <a:avLst/>
          </a:prstGeom>
          <a:noFill/>
        </p:spPr>
        <p:txBody>
          <a:bodyPr wrap="square" rtlCol="0">
            <a:spAutoFit/>
          </a:bodyPr>
          <a:lstStyle/>
          <a:p>
            <a:pPr algn="ctr">
              <a:lnSpc>
                <a:spcPct val="150000"/>
              </a:lnSpc>
            </a:pPr>
            <a:r>
              <a:rPr lang="zh-CN" altLang="en-US" sz="1200" dirty="0">
                <a:solidFill>
                  <a:srgbClr val="1E2635"/>
                </a:solidFill>
                <a:latin typeface="微软雅黑 Light" panose="020B0502040204020203" pitchFamily="34" charset="-122"/>
                <a:ea typeface="微软雅黑 Light" panose="020B0502040204020203" pitchFamily="34" charset="-122"/>
              </a:rPr>
              <a:t>自定义放大调整</a:t>
            </a:r>
            <a:endParaRPr lang="en-US" altLang="zh-CN" sz="1200" dirty="0">
              <a:solidFill>
                <a:srgbClr val="1E2635"/>
              </a:solidFill>
              <a:latin typeface="微软雅黑 Light" panose="020B0502040204020203" pitchFamily="34" charset="-122"/>
              <a:ea typeface="微软雅黑 Light" panose="020B0502040204020203" pitchFamily="34" charset="-122"/>
            </a:endParaRPr>
          </a:p>
        </p:txBody>
      </p:sp>
      <p:sp>
        <p:nvSpPr>
          <p:cNvPr id="29" name="TextBox 28"/>
          <p:cNvSpPr txBox="1"/>
          <p:nvPr/>
        </p:nvSpPr>
        <p:spPr>
          <a:xfrm>
            <a:off x="3927872" y="3240964"/>
            <a:ext cx="5904656" cy="378886"/>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相当于把镜头拉远，图片捕捉到的范围更大，智能填充边角细节。</a:t>
            </a:r>
          </a:p>
        </p:txBody>
      </p:sp>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3585" y="3672420"/>
            <a:ext cx="139065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751" y="4996780"/>
            <a:ext cx="27622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8218821" y="3990782"/>
            <a:ext cx="1550480" cy="369332"/>
          </a:xfrm>
          <a:prstGeom prst="rect">
            <a:avLst/>
          </a:prstGeom>
          <a:noFill/>
        </p:spPr>
        <p:txBody>
          <a:bodyPr wrap="square" rtlCol="0">
            <a:spAutoFit/>
          </a:bodyPr>
          <a:lstStyle/>
          <a:p>
            <a:pPr algn="ctr">
              <a:lnSpc>
                <a:spcPct val="150000"/>
              </a:lnSpc>
            </a:pPr>
            <a:r>
              <a:rPr lang="zh-CN" altLang="en-US" sz="1200" dirty="0" smtClean="0">
                <a:solidFill>
                  <a:srgbClr val="1E2635"/>
                </a:solidFill>
                <a:latin typeface="微软雅黑 Light" panose="020B0502040204020203" pitchFamily="34" charset="-122"/>
                <a:ea typeface="微软雅黑 Light" panose="020B0502040204020203" pitchFamily="34" charset="-122"/>
              </a:rPr>
              <a:t>扩展为</a:t>
            </a:r>
            <a:r>
              <a:rPr lang="en-US" altLang="zh-CN" sz="1200" dirty="0" smtClean="0">
                <a:solidFill>
                  <a:srgbClr val="1E2635"/>
                </a:solidFill>
                <a:latin typeface="微软雅黑 Light" panose="020B0502040204020203" pitchFamily="34" charset="-122"/>
                <a:ea typeface="微软雅黑 Light" panose="020B0502040204020203" pitchFamily="34" charset="-122"/>
              </a:rPr>
              <a:t>1:1</a:t>
            </a:r>
            <a:r>
              <a:rPr lang="zh-CN" altLang="en-US" sz="1200" dirty="0" smtClean="0">
                <a:solidFill>
                  <a:srgbClr val="1E2635"/>
                </a:solidFill>
                <a:latin typeface="微软雅黑 Light" panose="020B0502040204020203" pitchFamily="34" charset="-122"/>
                <a:ea typeface="微软雅黑 Light" panose="020B0502040204020203" pitchFamily="34" charset="-122"/>
              </a:rPr>
              <a:t>的图片</a:t>
            </a:r>
            <a:endParaRPr lang="en-US" altLang="zh-CN" sz="1200" dirty="0">
              <a:solidFill>
                <a:srgbClr val="1E2635"/>
              </a:solidFill>
              <a:latin typeface="微软雅黑 Light" panose="020B0502040204020203" pitchFamily="34" charset="-122"/>
              <a:ea typeface="微软雅黑 Light" panose="020B0502040204020203" pitchFamily="34" charset="-122"/>
            </a:endParaRPr>
          </a:p>
        </p:txBody>
      </p:sp>
      <p:sp>
        <p:nvSpPr>
          <p:cNvPr id="33" name="TextBox 32"/>
          <p:cNvSpPr txBox="1"/>
          <p:nvPr/>
        </p:nvSpPr>
        <p:spPr>
          <a:xfrm>
            <a:off x="3927872" y="4617894"/>
            <a:ext cx="5904656" cy="415498"/>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延选定方向扩展图像，而不更改原始图像内容。</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356780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文生图</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760000" y="625252"/>
            <a:ext cx="8640000" cy="1708160"/>
          </a:xfrm>
          <a:prstGeom prst="rect">
            <a:avLst/>
          </a:prstGeom>
          <a:noFill/>
        </p:spPr>
        <p:txBody>
          <a:bodyPr wrap="square" rtlCol="0">
            <a:spAutoFit/>
          </a:bodyPr>
          <a:lstStyle/>
          <a:p>
            <a:pPr>
              <a:lnSpc>
                <a:spcPct val="150000"/>
              </a:lnSpc>
            </a:pPr>
            <a:r>
              <a:rPr lang="zh-CN" altLang="en-US" sz="1400" dirty="0">
                <a:solidFill>
                  <a:srgbClr val="1E2635"/>
                </a:solidFill>
                <a:latin typeface="微软雅黑" panose="020B0503020204020204" pitchFamily="34" charset="-122"/>
                <a:ea typeface="微软雅黑" panose="020B0503020204020204" pitchFamily="34" charset="-122"/>
              </a:rPr>
              <a:t>基本</a:t>
            </a:r>
            <a:r>
              <a:rPr lang="zh-CN" altLang="en-US" sz="1400" dirty="0" smtClean="0">
                <a:solidFill>
                  <a:srgbClr val="1E2635"/>
                </a:solidFill>
                <a:latin typeface="微软雅黑" panose="020B0503020204020204" pitchFamily="34" charset="-122"/>
                <a:ea typeface="微软雅黑" panose="020B0503020204020204" pitchFamily="34" charset="-122"/>
              </a:rPr>
              <a:t>句式</a:t>
            </a:r>
            <a:endParaRPr lang="en-US" altLang="zh-CN" sz="1400" dirty="0" smtClean="0">
              <a:solidFill>
                <a:srgbClr val="1E2635"/>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关键词描述</a:t>
            </a:r>
            <a:r>
              <a:rPr lang="en-US" altLang="zh-CN" sz="1400" dirty="0" smtClean="0">
                <a:solidFill>
                  <a:srgbClr val="1E2635"/>
                </a:solidFill>
                <a:latin typeface="微软雅黑 Light" panose="020B0502040204020203" pitchFamily="34" charset="-122"/>
                <a:ea typeface="微软雅黑 Light" panose="020B0502040204020203" pitchFamily="34" charset="-122"/>
              </a:rPr>
              <a:t>+</a:t>
            </a:r>
            <a:r>
              <a:rPr lang="zh-CN" altLang="en-US" sz="1400" dirty="0" smtClean="0">
                <a:solidFill>
                  <a:srgbClr val="1E2635"/>
                </a:solidFill>
                <a:latin typeface="微软雅黑 Light" panose="020B0502040204020203" pitchFamily="34" charset="-122"/>
                <a:ea typeface="微软雅黑 Light" panose="020B0502040204020203" pitchFamily="34" charset="-122"/>
              </a:rPr>
              <a:t>官方指令</a:t>
            </a:r>
            <a:endParaRPr lang="en-US" altLang="zh-CN" sz="1400" dirty="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英语不好的没关系，不需要语法，只要准确的单词描述。目前版本也支持中文，可以进行尝试。</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关键词</a:t>
            </a:r>
            <a:r>
              <a:rPr lang="zh-CN" altLang="en-US" sz="1400" dirty="0">
                <a:solidFill>
                  <a:srgbClr val="1E2635"/>
                </a:solidFill>
                <a:latin typeface="微软雅黑 Light" panose="020B0502040204020203" pitchFamily="34" charset="-122"/>
                <a:ea typeface="微软雅黑 Light" panose="020B0502040204020203" pitchFamily="34" charset="-122"/>
              </a:rPr>
              <a:t>之间</a:t>
            </a:r>
            <a:r>
              <a:rPr lang="zh-CN" altLang="en-US" sz="1400" dirty="0" smtClean="0">
                <a:solidFill>
                  <a:srgbClr val="1E2635"/>
                </a:solidFill>
                <a:latin typeface="微软雅黑 Light" panose="020B0502040204020203" pitchFamily="34" charset="-122"/>
                <a:ea typeface="微软雅黑 Light" panose="020B0502040204020203" pitchFamily="34" charset="-122"/>
              </a:rPr>
              <a:t>用</a:t>
            </a:r>
            <a:r>
              <a:rPr lang="en-US" altLang="zh-CN" sz="1400" dirty="0" smtClean="0">
                <a:solidFill>
                  <a:srgbClr val="1E2635"/>
                </a:solidFill>
                <a:latin typeface="微软雅黑 Light" panose="020B0502040204020203" pitchFamily="34" charset="-122"/>
                <a:ea typeface="微软雅黑 Light" panose="020B0502040204020203" pitchFamily="34" charset="-122"/>
              </a:rPr>
              <a:t>【,】</a:t>
            </a:r>
            <a:r>
              <a:rPr lang="zh-CN" altLang="en-US" sz="1400" dirty="0" smtClean="0">
                <a:solidFill>
                  <a:srgbClr val="1E2635"/>
                </a:solidFill>
                <a:latin typeface="微软雅黑 Light" panose="020B0502040204020203" pitchFamily="34" charset="-122"/>
                <a:ea typeface="微软雅黑 Light" panose="020B0502040204020203" pitchFamily="34" charset="-122"/>
              </a:rPr>
              <a:t>隔开</a:t>
            </a: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官方指令之间用</a:t>
            </a:r>
            <a:r>
              <a:rPr lang="en-US" altLang="zh-CN" sz="1400" dirty="0" smtClean="0">
                <a:solidFill>
                  <a:srgbClr val="1E2635"/>
                </a:solidFill>
                <a:latin typeface="微软雅黑 Light" panose="020B0502040204020203" pitchFamily="34" charset="-122"/>
                <a:ea typeface="微软雅黑 Light" panose="020B0502040204020203" pitchFamily="34" charset="-122"/>
              </a:rPr>
              <a:t>【</a:t>
            </a:r>
            <a:r>
              <a:rPr lang="zh-CN" altLang="en-US" sz="1400" dirty="0" smtClean="0">
                <a:solidFill>
                  <a:srgbClr val="1E2635"/>
                </a:solidFill>
                <a:latin typeface="微软雅黑 Light" panose="020B0502040204020203" pitchFamily="34" charset="-122"/>
                <a:ea typeface="微软雅黑 Light" panose="020B0502040204020203" pitchFamily="34" charset="-122"/>
              </a:rPr>
              <a:t>空格</a:t>
            </a:r>
            <a:r>
              <a:rPr lang="en-US" altLang="zh-CN" sz="1400" dirty="0" smtClean="0">
                <a:solidFill>
                  <a:srgbClr val="1E2635"/>
                </a:solidFill>
                <a:latin typeface="微软雅黑 Light" panose="020B0502040204020203" pitchFamily="34" charset="-122"/>
                <a:ea typeface="微软雅黑 Light" panose="020B0502040204020203" pitchFamily="34" charset="-122"/>
              </a:rPr>
              <a:t>】</a:t>
            </a:r>
            <a:r>
              <a:rPr lang="zh-CN" altLang="en-US" sz="1400" dirty="0" smtClean="0">
                <a:solidFill>
                  <a:srgbClr val="1E2635"/>
                </a:solidFill>
                <a:latin typeface="微软雅黑 Light" panose="020B0502040204020203" pitchFamily="34" charset="-122"/>
                <a:ea typeface="微软雅黑 Light" panose="020B0502040204020203" pitchFamily="34" charset="-122"/>
              </a:rPr>
              <a:t>隔开</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944" y="2137419"/>
            <a:ext cx="4464496" cy="315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60000" y="2569468"/>
            <a:ext cx="3743936" cy="2031325"/>
          </a:xfrm>
          <a:prstGeom prst="rect">
            <a:avLst/>
          </a:prstGeom>
          <a:noFill/>
        </p:spPr>
        <p:txBody>
          <a:bodyPr wrap="square" rtlCol="0">
            <a:spAutoFit/>
          </a:bodyPr>
          <a:lstStyle/>
          <a:p>
            <a:pPr>
              <a:lnSpc>
                <a:spcPct val="150000"/>
              </a:lnSpc>
            </a:pPr>
            <a:r>
              <a:rPr lang="zh-CN" altLang="en-US" sz="1400" b="1" dirty="0" smtClean="0">
                <a:solidFill>
                  <a:srgbClr val="1E2635"/>
                </a:solidFill>
                <a:latin typeface="微软雅黑 Light" panose="020B0502040204020203" pitchFamily="34" charset="-122"/>
                <a:ea typeface="微软雅黑 Light" panose="020B0502040204020203" pitchFamily="34" charset="-122"/>
              </a:rPr>
              <a:t>例子</a:t>
            </a:r>
            <a:endParaRPr lang="en-US" altLang="zh-CN" sz="1400" b="1" dirty="0" smtClean="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smtClean="0">
                <a:solidFill>
                  <a:srgbClr val="1E2635"/>
                </a:solidFill>
                <a:latin typeface="微软雅黑 Light" panose="020B0502040204020203" pitchFamily="34" charset="-122"/>
                <a:ea typeface="微软雅黑 Light" panose="020B0502040204020203" pitchFamily="34" charset="-122"/>
              </a:rPr>
              <a:t>3D </a:t>
            </a:r>
            <a:r>
              <a:rPr lang="en-US" altLang="zh-CN" sz="1400" dirty="0">
                <a:solidFill>
                  <a:srgbClr val="1E2635"/>
                </a:solidFill>
                <a:latin typeface="微软雅黑 Light" panose="020B0502040204020203" pitchFamily="34" charset="-122"/>
                <a:ea typeface="微软雅黑 Light" panose="020B0502040204020203" pitchFamily="34" charset="-122"/>
              </a:rPr>
              <a:t>isometric icon, blue and white Video Command Center, light grey background, cinematic lighting, high resolution photography. In the style of light grey background --</a:t>
            </a:r>
            <a:r>
              <a:rPr lang="en-US" altLang="zh-CN" sz="1400" dirty="0" err="1">
                <a:solidFill>
                  <a:srgbClr val="1E2635"/>
                </a:solidFill>
                <a:latin typeface="微软雅黑 Light" panose="020B0502040204020203" pitchFamily="34" charset="-122"/>
                <a:ea typeface="微软雅黑 Light" panose="020B0502040204020203" pitchFamily="34" charset="-122"/>
              </a:rPr>
              <a:t>ar</a:t>
            </a:r>
            <a:r>
              <a:rPr lang="en-US" altLang="zh-CN" sz="1400" dirty="0">
                <a:solidFill>
                  <a:srgbClr val="1E2635"/>
                </a:solidFill>
                <a:latin typeface="微软雅黑 Light" panose="020B0502040204020203" pitchFamily="34" charset="-122"/>
                <a:ea typeface="微软雅黑 Light" panose="020B0502040204020203" pitchFamily="34" charset="-122"/>
              </a:rPr>
              <a:t> 16:9 --v 5.2</a:t>
            </a:r>
          </a:p>
        </p:txBody>
      </p:sp>
    </p:spTree>
    <p:extLst>
      <p:ext uri="{BB962C8B-B14F-4D97-AF65-F5344CB8AC3E}">
        <p14:creationId xmlns:p14="http://schemas.microsoft.com/office/powerpoint/2010/main" val="1886038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51344"/>
            <a:ext cx="2195736" cy="379204"/>
            <a:chOff x="22041" y="151344"/>
            <a:chExt cx="2195736" cy="379204"/>
          </a:xfrm>
        </p:grpSpPr>
        <p:sp>
          <p:nvSpPr>
            <p:cNvPr id="3" name="矩形 2"/>
            <p:cNvSpPr/>
            <p:nvPr/>
          </p:nvSpPr>
          <p:spPr>
            <a:xfrm>
              <a:off x="22041"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201553" y="187058"/>
              <a:ext cx="2016224"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入门</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简介</a:t>
              </a:r>
              <a:endParaRPr lang="zh-CN" altLang="en-US" sz="1200" dirty="0">
                <a:solidFill>
                  <a:srgbClr val="1E2635"/>
                </a:solidFill>
                <a:latin typeface="微软雅黑" panose="020B0503020204020204" pitchFamily="34" charset="-122"/>
                <a:ea typeface="微软雅黑" panose="020B0503020204020204" pitchFamily="34" charset="-122"/>
              </a:endParaRPr>
            </a:p>
          </p:txBody>
        </p:sp>
      </p:grpSp>
      <p:pic>
        <p:nvPicPr>
          <p:cNvPr id="10" name="Picture 2" descr="C:\Users\HP\Downloads\b.msclm.net_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776" y="1980395"/>
            <a:ext cx="1943736" cy="325336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784" y="2004355"/>
            <a:ext cx="4432393" cy="3144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60000" y="769268"/>
            <a:ext cx="8640000" cy="1061829"/>
          </a:xfrm>
          <a:prstGeom prst="rect">
            <a:avLst/>
          </a:prstGeom>
          <a:noFill/>
        </p:spPr>
        <p:txBody>
          <a:bodyPr wrap="square" rtlCol="0">
            <a:spAutoFit/>
          </a:bodyPr>
          <a:lstStyle/>
          <a:p>
            <a:pPr>
              <a:lnSpc>
                <a:spcPct val="150000"/>
              </a:lnSpc>
            </a:pPr>
            <a:r>
              <a:rPr lang="en-US" altLang="zh-CN" sz="1400" dirty="0" err="1" smtClean="0">
                <a:solidFill>
                  <a:srgbClr val="1E2635"/>
                </a:solidFill>
                <a:latin typeface="微软雅黑 Light" panose="020B0502040204020203" pitchFamily="34" charset="-122"/>
                <a:ea typeface="微软雅黑 Light" panose="020B0502040204020203" pitchFamily="34" charset="-122"/>
              </a:rPr>
              <a:t>Midjourney</a:t>
            </a:r>
            <a:r>
              <a:rPr lang="en-US" altLang="zh-CN" sz="1400" dirty="0" smtClean="0">
                <a:solidFill>
                  <a:srgbClr val="1E2635"/>
                </a:solidFill>
                <a:latin typeface="微软雅黑 Light" panose="020B0502040204020203" pitchFamily="34" charset="-122"/>
                <a:ea typeface="微软雅黑 Light" panose="020B0502040204020203" pitchFamily="34" charset="-122"/>
              </a:rPr>
              <a:t> </a:t>
            </a:r>
            <a:r>
              <a:rPr lang="zh-CN" altLang="en-US" sz="1400" dirty="0">
                <a:solidFill>
                  <a:srgbClr val="1E2635"/>
                </a:solidFill>
                <a:latin typeface="微软雅黑 Light" panose="020B0502040204020203" pitchFamily="34" charset="-122"/>
                <a:ea typeface="微软雅黑 Light" panose="020B0502040204020203" pitchFamily="34" charset="-122"/>
              </a:rPr>
              <a:t>是 </a:t>
            </a:r>
            <a:r>
              <a:rPr lang="en-US" altLang="zh-CN" sz="1400" dirty="0">
                <a:solidFill>
                  <a:srgbClr val="1E2635"/>
                </a:solidFill>
                <a:latin typeface="微软雅黑 Light" panose="020B0502040204020203" pitchFamily="34" charset="-122"/>
                <a:ea typeface="微软雅黑 Light" panose="020B0502040204020203" pitchFamily="34" charset="-122"/>
              </a:rPr>
              <a:t>AI </a:t>
            </a:r>
            <a:r>
              <a:rPr lang="zh-CN" altLang="en-US" sz="1400" dirty="0">
                <a:solidFill>
                  <a:srgbClr val="1E2635"/>
                </a:solidFill>
                <a:latin typeface="微软雅黑 Light" panose="020B0502040204020203" pitchFamily="34" charset="-122"/>
                <a:ea typeface="微软雅黑 Light" panose="020B0502040204020203" pitchFamily="34" charset="-122"/>
              </a:rPr>
              <a:t>生成算图工具，输入文字就会自动产生图像，目前架设在</a:t>
            </a:r>
            <a:r>
              <a:rPr lang="en-US" altLang="zh-CN" sz="1400" dirty="0">
                <a:solidFill>
                  <a:srgbClr val="1E2635"/>
                </a:solidFill>
                <a:latin typeface="微软雅黑 Light" panose="020B0502040204020203" pitchFamily="34" charset="-122"/>
                <a:ea typeface="微软雅黑 Light" panose="020B0502040204020203" pitchFamily="34" charset="-122"/>
              </a:rPr>
              <a:t>Discord</a:t>
            </a:r>
            <a:r>
              <a:rPr lang="zh-CN" altLang="en-US" sz="1400" dirty="0">
                <a:solidFill>
                  <a:srgbClr val="1E2635"/>
                </a:solidFill>
                <a:latin typeface="微软雅黑 Light" panose="020B0502040204020203" pitchFamily="34" charset="-122"/>
                <a:ea typeface="微软雅黑 Light" panose="020B0502040204020203" pitchFamily="34" charset="-122"/>
              </a:rPr>
              <a:t>频道</a:t>
            </a:r>
            <a:r>
              <a:rPr lang="zh-CN" altLang="en-US" sz="1400" dirty="0" smtClean="0">
                <a:solidFill>
                  <a:srgbClr val="1E2635"/>
                </a:solidFill>
                <a:latin typeface="微软雅黑 Light" panose="020B0502040204020203" pitchFamily="34" charset="-122"/>
                <a:ea typeface="微软雅黑 Light" panose="020B0502040204020203" pitchFamily="34" charset="-122"/>
              </a:rPr>
              <a:t>上，因此需要注册</a:t>
            </a:r>
            <a:r>
              <a:rPr lang="en-US" altLang="zh-CN" sz="1400" dirty="0" smtClean="0">
                <a:solidFill>
                  <a:srgbClr val="1E2635"/>
                </a:solidFill>
                <a:latin typeface="微软雅黑 Light" panose="020B0502040204020203" pitchFamily="34" charset="-122"/>
                <a:ea typeface="微软雅黑 Light" panose="020B0502040204020203" pitchFamily="34" charset="-122"/>
              </a:rPr>
              <a:t>Discord</a:t>
            </a:r>
            <a:r>
              <a:rPr lang="zh-CN" altLang="en-US" sz="1400" dirty="0" smtClean="0">
                <a:solidFill>
                  <a:srgbClr val="1E2635"/>
                </a:solidFill>
                <a:latin typeface="微软雅黑 Light" panose="020B0502040204020203" pitchFamily="34" charset="-122"/>
                <a:ea typeface="微软雅黑 Light" panose="020B0502040204020203" pitchFamily="34" charset="-122"/>
              </a:rPr>
              <a:t>账号。</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首先，需要个梯子。</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8186704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文生图</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760000" y="625252"/>
            <a:ext cx="8640000" cy="377411"/>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panose="020B0503020204020204" pitchFamily="34" charset="-122"/>
                <a:ea typeface="微软雅黑" panose="020B0503020204020204" pitchFamily="34" charset="-122"/>
              </a:rPr>
              <a:t>选择命令</a:t>
            </a:r>
            <a:r>
              <a:rPr lang="en-US" altLang="zh-CN" sz="1400" dirty="0" smtClean="0">
                <a:solidFill>
                  <a:srgbClr val="1E2635"/>
                </a:solidFill>
                <a:latin typeface="微软雅黑" panose="020B0503020204020204" pitchFamily="34" charset="-122"/>
                <a:ea typeface="微软雅黑" panose="020B0503020204020204" pitchFamily="34" charset="-122"/>
              </a:rPr>
              <a:t>-</a:t>
            </a:r>
            <a:r>
              <a:rPr lang="zh-CN" altLang="en-US" sz="1400" dirty="0">
                <a:solidFill>
                  <a:srgbClr val="1E2635"/>
                </a:solidFill>
                <a:latin typeface="微软雅黑" panose="020B0503020204020204" pitchFamily="34" charset="-122"/>
                <a:ea typeface="微软雅黑" panose="020B0503020204020204" pitchFamily="34" charset="-122"/>
              </a:rPr>
              <a:t>点</a:t>
            </a:r>
            <a:r>
              <a:rPr lang="zh-CN" altLang="en-US" sz="1400" dirty="0" smtClean="0">
                <a:solidFill>
                  <a:srgbClr val="1E2635"/>
                </a:solidFill>
                <a:latin typeface="微软雅黑" panose="020B0503020204020204" pitchFamily="34" charset="-122"/>
                <a:ea typeface="微软雅黑" panose="020B0503020204020204" pitchFamily="34" charset="-122"/>
              </a:rPr>
              <a:t>开菜单</a:t>
            </a:r>
            <a:endParaRPr lang="en-US" altLang="zh-CN" sz="1400" dirty="0" smtClean="0">
              <a:solidFill>
                <a:srgbClr val="1E2635"/>
              </a:solidFill>
              <a:latin typeface="微软雅黑" panose="020B0503020204020204" pitchFamily="34" charset="-122"/>
              <a:ea typeface="微软雅黑" panose="020B0503020204020204" pitchFamily="34" charset="-122"/>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528" y="1201316"/>
            <a:ext cx="3774420" cy="426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527" y="2065412"/>
            <a:ext cx="3774421" cy="168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00" y="1201316"/>
            <a:ext cx="3762419" cy="2904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2008" y="4441676"/>
            <a:ext cx="3792421"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p:nvPr/>
        </p:nvCxnSpPr>
        <p:spPr>
          <a:xfrm>
            <a:off x="1078032" y="1489348"/>
            <a:ext cx="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623616" y="3001516"/>
            <a:ext cx="33843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728072" y="3073524"/>
            <a:ext cx="0" cy="129614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255107" y="1683489"/>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p:txBody>
      </p:sp>
      <p:sp>
        <p:nvSpPr>
          <p:cNvPr id="15" name="椭圆 14"/>
          <p:cNvSpPr/>
          <p:nvPr/>
        </p:nvSpPr>
        <p:spPr>
          <a:xfrm>
            <a:off x="4444056" y="2568894"/>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2</a:t>
            </a:r>
          </a:p>
        </p:txBody>
      </p:sp>
      <p:sp>
        <p:nvSpPr>
          <p:cNvPr id="16" name="椭圆 15"/>
          <p:cNvSpPr/>
          <p:nvPr/>
        </p:nvSpPr>
        <p:spPr>
          <a:xfrm>
            <a:off x="5944096" y="4105639"/>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3</a:t>
            </a:r>
          </a:p>
        </p:txBody>
      </p:sp>
    </p:spTree>
    <p:extLst>
      <p:ext uri="{BB962C8B-B14F-4D97-AF65-F5344CB8AC3E}">
        <p14:creationId xmlns:p14="http://schemas.microsoft.com/office/powerpoint/2010/main" val="4209207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文生图</a:t>
            </a:r>
            <a:endParaRPr lang="zh-CN" altLang="en-US" sz="1200" dirty="0">
              <a:solidFill>
                <a:srgbClr val="1E2635"/>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39" y="1129308"/>
            <a:ext cx="3780473" cy="438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240" y="1921396"/>
            <a:ext cx="3750469" cy="2982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998" y="1129308"/>
            <a:ext cx="3924491" cy="3054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00" y="4465670"/>
            <a:ext cx="3768471" cy="62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60000" y="625252"/>
            <a:ext cx="8640000" cy="415498"/>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panose="020B0503020204020204" pitchFamily="34" charset="-122"/>
                <a:ea typeface="微软雅黑" panose="020B0503020204020204" pitchFamily="34" charset="-122"/>
              </a:rPr>
              <a:t>选择命令</a:t>
            </a:r>
            <a:r>
              <a:rPr lang="en-US" altLang="zh-CN" sz="1400" dirty="0" smtClean="0">
                <a:solidFill>
                  <a:srgbClr val="1E2635"/>
                </a:solidFill>
                <a:latin typeface="微软雅黑" panose="020B0503020204020204" pitchFamily="34" charset="-122"/>
                <a:ea typeface="微软雅黑" panose="020B0503020204020204" pitchFamily="34" charset="-122"/>
              </a:rPr>
              <a:t>-</a:t>
            </a:r>
            <a:r>
              <a:rPr lang="zh-CN" altLang="en-US" sz="1400" dirty="0" smtClean="0">
                <a:solidFill>
                  <a:srgbClr val="1E2635"/>
                </a:solidFill>
                <a:latin typeface="微软雅黑" panose="020B0503020204020204" pitchFamily="34" charset="-122"/>
                <a:ea typeface="微软雅黑" panose="020B0503020204020204" pitchFamily="34" charset="-122"/>
              </a:rPr>
              <a:t>输入字符触发菜单</a:t>
            </a:r>
            <a:endParaRPr lang="en-US" altLang="zh-CN" sz="1400" dirty="0" smtClean="0">
              <a:solidFill>
                <a:srgbClr val="1E2635"/>
              </a:solidFill>
              <a:latin typeface="微软雅黑" panose="020B0503020204020204" pitchFamily="34" charset="-122"/>
              <a:ea typeface="微软雅黑" panose="020B0503020204020204" pitchFamily="34" charset="-122"/>
            </a:endParaRPr>
          </a:p>
        </p:txBody>
      </p:sp>
      <p:cxnSp>
        <p:nvCxnSpPr>
          <p:cNvPr id="14" name="直接箭头连接符 13"/>
          <p:cNvCxnSpPr/>
          <p:nvPr/>
        </p:nvCxnSpPr>
        <p:spPr>
          <a:xfrm>
            <a:off x="1479600" y="1372691"/>
            <a:ext cx="0" cy="54870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559720" y="2425452"/>
            <a:ext cx="244754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872088" y="3073524"/>
            <a:ext cx="0" cy="1368152"/>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413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官方指令简介</a:t>
            </a:r>
            <a:endParaRPr lang="zh-CN" altLang="en-US" sz="1200" dirty="0">
              <a:solidFill>
                <a:srgbClr val="1E2635"/>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4205854975"/>
              </p:ext>
            </p:extLst>
          </p:nvPr>
        </p:nvGraphicFramePr>
        <p:xfrm>
          <a:off x="327472" y="697260"/>
          <a:ext cx="9505055" cy="4521200"/>
        </p:xfrm>
        <a:graphic>
          <a:graphicData uri="http://schemas.openxmlformats.org/drawingml/2006/table">
            <a:tbl>
              <a:tblPr firstRow="1" bandRow="1">
                <a:tableStyleId>{5C22544A-7EE6-4342-B048-85BDC9FD1C3A}</a:tableStyleId>
              </a:tblPr>
              <a:tblGrid>
                <a:gridCol w="1512168"/>
                <a:gridCol w="2520280"/>
                <a:gridCol w="5472607"/>
              </a:tblGrid>
              <a:tr h="370840">
                <a:tc>
                  <a:txBody>
                    <a:bodyPr/>
                    <a:lstStyle/>
                    <a:p>
                      <a:pPr marL="0" algn="l" defTabSz="914400" rtl="0" eaLnBrk="1" latinLnBrk="0" hangingPunct="1"/>
                      <a:r>
                        <a:rPr lang="zh-CN" altLang="en-US" sz="1200" b="0" kern="1200" dirty="0" smtClean="0">
                          <a:solidFill>
                            <a:srgbClr val="1E2635"/>
                          </a:solidFill>
                          <a:latin typeface="微软雅黑" panose="020B0503020204020204" pitchFamily="34" charset="-122"/>
                          <a:ea typeface="微软雅黑" panose="020B0503020204020204" pitchFamily="34" charset="-122"/>
                          <a:cs typeface="+mn-cs"/>
                        </a:rPr>
                        <a:t>说明</a:t>
                      </a:r>
                      <a:endParaRPr lang="zh-CN" altLang="en-US" sz="1200" b="0" kern="1200" dirty="0">
                        <a:solidFill>
                          <a:srgbClr val="1E2635"/>
                        </a:solidFill>
                        <a:latin typeface="微软雅黑" panose="020B0503020204020204" pitchFamily="34" charset="-122"/>
                        <a:ea typeface="微软雅黑" panose="020B0503020204020204"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1200" b="0" kern="1200" dirty="0" smtClean="0">
                          <a:solidFill>
                            <a:srgbClr val="1E2635"/>
                          </a:solidFill>
                          <a:latin typeface="微软雅黑" panose="020B0503020204020204" pitchFamily="34" charset="-122"/>
                          <a:ea typeface="微软雅黑" panose="020B0503020204020204" pitchFamily="34" charset="-122"/>
                          <a:cs typeface="+mn-cs"/>
                        </a:rPr>
                        <a:t>关键词</a:t>
                      </a:r>
                      <a:endParaRPr lang="zh-CN" altLang="en-US" sz="1200" b="0" kern="1200" dirty="0">
                        <a:solidFill>
                          <a:srgbClr val="1E2635"/>
                        </a:solidFill>
                        <a:latin typeface="微软雅黑" panose="020B0503020204020204" pitchFamily="34" charset="-122"/>
                        <a:ea typeface="微软雅黑" panose="020B0503020204020204"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1200" b="0" kern="1200" dirty="0" smtClean="0">
                          <a:solidFill>
                            <a:srgbClr val="1E2635"/>
                          </a:solidFill>
                          <a:latin typeface="微软雅黑" panose="020B0503020204020204" pitchFamily="34" charset="-122"/>
                          <a:ea typeface="微软雅黑" panose="020B0503020204020204" pitchFamily="34" charset="-122"/>
                          <a:cs typeface="+mn-cs"/>
                        </a:rPr>
                        <a:t>解释</a:t>
                      </a:r>
                      <a:endParaRPr lang="zh-CN" altLang="en-US" sz="1200" b="0" kern="1200" dirty="0">
                        <a:solidFill>
                          <a:srgbClr val="1E2635"/>
                        </a:solidFill>
                        <a:latin typeface="微软雅黑" panose="020B0503020204020204" pitchFamily="34" charset="-122"/>
                        <a:ea typeface="微软雅黑" panose="020B0503020204020204"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图片比例</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ar</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 3:4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--aspect 3:4</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必须用整数</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不能出现小数点</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如</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1:1.5)</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图片尺寸</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--size 500</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尺寸</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500×500px</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多样化</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--c 88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--chaos 88</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生成结果差异性更大</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(0-100)</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否定关键词</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no plants</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(no+</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空格</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关键词</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，屏蔽不需要的东西</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渲染细节</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--q 0.5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--quality </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0.5</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(0.25/0.5/1/2)</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，不用多说，越高越精细</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影响权重</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iw</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 0.2</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参考图影响画面的程度，前提是以一张图作为参考来生成新图</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种子</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--seed 152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sameseed</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 152</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(0-4294967295)</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，如果想让生成图应用之前生成的图的效果即可加上之前图的种子编号，这样生成的新图就会跟之前很相似。</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提前停止渲染</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--stop 52</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(10-100)</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即渲染到百分之多少就不渲染了</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艺术性</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 152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--stylize 152</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(0-1000)</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数值越高生成结果越具有艺术性，但会跟自己输入的关键词越不匹配，反之亦然。</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p>
                      <a:pPr marL="0" algn="l" defTabSz="914400" rtl="0" eaLnBrk="1" latinLnBrk="0" hangingPunct="1">
                        <a:lnSpc>
                          <a:spcPct val="150000"/>
                        </a:lnSpc>
                      </a:pPr>
                      <a:r>
                        <a:rPr lang="zh-CN" altLang="en-US" sz="1200" kern="1200" dirty="0" smtClean="0">
                          <a:solidFill>
                            <a:schemeClr val="accent2"/>
                          </a:solidFill>
                          <a:latin typeface="微软雅黑 Light" panose="020B0502040204020203" pitchFamily="34" charset="-122"/>
                          <a:ea typeface="微软雅黑 Light" panose="020B0502040204020203" pitchFamily="34" charset="-122"/>
                          <a:cs typeface="+mn-cs"/>
                        </a:rPr>
                        <a:t>*这个有时候会报错，因为版本不兼容，出错删掉就行了。</a:t>
                      </a:r>
                      <a:endParaRPr lang="en-US" altLang="zh-CN" sz="1200" kern="1200" dirty="0" smtClean="0">
                        <a:solidFill>
                          <a:schemeClr val="accent2"/>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8413579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官方指令简介</a:t>
            </a:r>
            <a:endParaRPr lang="zh-CN" altLang="en-US" sz="1200" dirty="0">
              <a:solidFill>
                <a:srgbClr val="1E2635"/>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431902078"/>
              </p:ext>
            </p:extLst>
          </p:nvPr>
        </p:nvGraphicFramePr>
        <p:xfrm>
          <a:off x="327472" y="697260"/>
          <a:ext cx="9505055" cy="3215640"/>
        </p:xfrm>
        <a:graphic>
          <a:graphicData uri="http://schemas.openxmlformats.org/drawingml/2006/table">
            <a:tbl>
              <a:tblPr firstRow="1" bandRow="1">
                <a:tableStyleId>{5C22544A-7EE6-4342-B048-85BDC9FD1C3A}</a:tableStyleId>
              </a:tblPr>
              <a:tblGrid>
                <a:gridCol w="1512168"/>
                <a:gridCol w="2520280"/>
                <a:gridCol w="5472607"/>
              </a:tblGrid>
              <a:tr h="370840">
                <a:tc>
                  <a:txBody>
                    <a:bodyPr/>
                    <a:lstStyle/>
                    <a:p>
                      <a:pPr marL="0" algn="l" defTabSz="914400" rtl="0" eaLnBrk="1" latinLnBrk="0" hangingPunct="1"/>
                      <a:r>
                        <a:rPr lang="zh-CN" altLang="en-US" sz="1200" b="0" kern="1200" dirty="0" smtClean="0">
                          <a:solidFill>
                            <a:srgbClr val="1E2635"/>
                          </a:solidFill>
                          <a:latin typeface="微软雅黑" panose="020B0503020204020204" pitchFamily="34" charset="-122"/>
                          <a:ea typeface="微软雅黑" panose="020B0503020204020204" pitchFamily="34" charset="-122"/>
                          <a:cs typeface="+mn-cs"/>
                        </a:rPr>
                        <a:t>说明</a:t>
                      </a:r>
                      <a:endParaRPr lang="zh-CN" altLang="en-US" sz="1200" b="0" kern="1200" dirty="0">
                        <a:solidFill>
                          <a:srgbClr val="1E2635"/>
                        </a:solidFill>
                        <a:latin typeface="微软雅黑" panose="020B0503020204020204" pitchFamily="34" charset="-122"/>
                        <a:ea typeface="微软雅黑" panose="020B0503020204020204"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1200" b="0" kern="1200" dirty="0" smtClean="0">
                          <a:solidFill>
                            <a:srgbClr val="1E2635"/>
                          </a:solidFill>
                          <a:latin typeface="微软雅黑" panose="020B0503020204020204" pitchFamily="34" charset="-122"/>
                          <a:ea typeface="微软雅黑" panose="020B0503020204020204" pitchFamily="34" charset="-122"/>
                          <a:cs typeface="+mn-cs"/>
                        </a:rPr>
                        <a:t>关键词</a:t>
                      </a:r>
                      <a:endParaRPr lang="zh-CN" altLang="en-US" sz="1200" b="0" kern="1200" dirty="0">
                        <a:solidFill>
                          <a:srgbClr val="1E2635"/>
                        </a:solidFill>
                        <a:latin typeface="微软雅黑" panose="020B0503020204020204" pitchFamily="34" charset="-122"/>
                        <a:ea typeface="微软雅黑" panose="020B0503020204020204"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1200" b="0" kern="1200" dirty="0" smtClean="0">
                          <a:solidFill>
                            <a:srgbClr val="1E2635"/>
                          </a:solidFill>
                          <a:latin typeface="微软雅黑" panose="020B0503020204020204" pitchFamily="34" charset="-122"/>
                          <a:ea typeface="微软雅黑" panose="020B0503020204020204" pitchFamily="34" charset="-122"/>
                          <a:cs typeface="+mn-cs"/>
                        </a:rPr>
                        <a:t>解释</a:t>
                      </a:r>
                      <a:endParaRPr lang="zh-CN" altLang="en-US" sz="1200" b="0" kern="1200" dirty="0">
                        <a:solidFill>
                          <a:srgbClr val="1E2635"/>
                        </a:solidFill>
                        <a:latin typeface="微软雅黑" panose="020B0503020204020204" pitchFamily="34" charset="-122"/>
                        <a:ea typeface="微软雅黑" panose="020B0503020204020204"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创新性</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--test –creative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remaster</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使画面更有创造性，惊喜和创新</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p>
                      <a:pPr marL="0" algn="l" defTabSz="914400" rtl="0" eaLnBrk="1" latinLnBrk="0" hangingPunct="1">
                        <a:lnSpc>
                          <a:spcPct val="150000"/>
                        </a:lnSpc>
                      </a:pPr>
                      <a:r>
                        <a:rPr lang="zh-CN" altLang="en-US" sz="1200" kern="1200" dirty="0" smtClean="0">
                          <a:solidFill>
                            <a:schemeClr val="accent2"/>
                          </a:solidFill>
                          <a:latin typeface="微软雅黑 Light" panose="020B0502040204020203" pitchFamily="34" charset="-122"/>
                          <a:ea typeface="微软雅黑 Light" panose="020B0502040204020203" pitchFamily="34" charset="-122"/>
                          <a:cs typeface="+mn-cs"/>
                        </a:rPr>
                        <a:t>*</a:t>
                      </a:r>
                      <a:r>
                        <a:rPr lang="en-US" altLang="zh-CN" sz="1200" kern="1200" dirty="0" smtClean="0">
                          <a:solidFill>
                            <a:schemeClr val="accent2"/>
                          </a:solidFill>
                          <a:latin typeface="微软雅黑 Light" panose="020B0502040204020203" pitchFamily="34" charset="-122"/>
                          <a:ea typeface="微软雅黑 Light" panose="020B0502040204020203" pitchFamily="34" charset="-122"/>
                          <a:cs typeface="+mn-cs"/>
                        </a:rPr>
                        <a:t>--creative</a:t>
                      </a:r>
                      <a:r>
                        <a:rPr lang="zh-CN" altLang="en-US" sz="1200" kern="1200" dirty="0" smtClean="0">
                          <a:solidFill>
                            <a:schemeClr val="accent2"/>
                          </a:solidFill>
                          <a:latin typeface="微软雅黑 Light" panose="020B0502040204020203" pitchFamily="34" charset="-122"/>
                          <a:ea typeface="微软雅黑 Light" panose="020B0502040204020203" pitchFamily="34" charset="-122"/>
                          <a:cs typeface="+mn-cs"/>
                        </a:rPr>
                        <a:t>不能单独使用，必须前面加</a:t>
                      </a:r>
                      <a:r>
                        <a:rPr lang="en-US" altLang="zh-CN" sz="1200" kern="1200" dirty="0" smtClean="0">
                          <a:solidFill>
                            <a:schemeClr val="accent2"/>
                          </a:solidFill>
                          <a:latin typeface="微软雅黑 Light" panose="020B0502040204020203" pitchFamily="34" charset="-122"/>
                          <a:ea typeface="微软雅黑 Light" panose="020B0502040204020203" pitchFamily="34" charset="-122"/>
                          <a:cs typeface="+mn-cs"/>
                        </a:rPr>
                        <a:t>-test/test</a:t>
                      </a:r>
                    </a:p>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p</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也可以直接用</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remaster</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来代替它们的效果是一样的</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平铺</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chemeClr val="tx1"/>
                          </a:solidFill>
                          <a:latin typeface="微软雅黑 Light" panose="020B0502040204020203" pitchFamily="34" charset="-122"/>
                          <a:ea typeface="微软雅黑 Light" panose="020B0502040204020203" pitchFamily="34" charset="-122"/>
                          <a:cs typeface="+mn-cs"/>
                        </a:rPr>
                        <a:t>--tile</a:t>
                      </a:r>
                      <a:endParaRPr lang="zh-CN" altLang="en-US" sz="1200" kern="1200" dirty="0">
                        <a:solidFill>
                          <a:schemeClr val="tx1"/>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生成纹理，拼贴类的图像</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模型版本</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--v 4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--version 4</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(1/2/3/4)</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其实就是用哪个版本的</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ai</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的模型库来生成，默认是最新的</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相对权重</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例①</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:pig::2 dog</a:t>
                      </a:r>
                    </a:p>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解释</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:pig</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是</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dog</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权重的</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2</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倍</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例</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2:sky: red:.-.5</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解释</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去除</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sky</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中的</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red</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。为负数时可以当否定关键词使用</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同</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--no)</a:t>
                      </a:r>
                    </a:p>
                    <a:p>
                      <a:pPr marL="0" algn="l" defTabSz="914400" rtl="0" eaLnBrk="1" latinLnBrk="0" hangingPunct="1">
                        <a:lnSpc>
                          <a:spcPct val="150000"/>
                        </a:lnSpc>
                      </a:pPr>
                      <a:r>
                        <a:rPr lang="en-US" altLang="zh-CN" sz="1200" kern="1200" dirty="0" smtClean="0">
                          <a:solidFill>
                            <a:schemeClr val="accent2"/>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chemeClr val="accent2"/>
                          </a:solidFill>
                          <a:latin typeface="微软雅黑 Light" panose="020B0502040204020203" pitchFamily="34" charset="-122"/>
                          <a:ea typeface="微软雅黑 Light" panose="020B0502040204020203" pitchFamily="34" charset="-122"/>
                          <a:cs typeface="+mn-cs"/>
                        </a:rPr>
                        <a:t>注意所有权重相加必须为正数</a:t>
                      </a:r>
                      <a:r>
                        <a:rPr lang="en-US" altLang="zh-CN" sz="1200" kern="1200" dirty="0" smtClean="0">
                          <a:solidFill>
                            <a:schemeClr val="accent2"/>
                          </a:solidFill>
                          <a:latin typeface="微软雅黑 Light" panose="020B0502040204020203" pitchFamily="34" charset="-122"/>
                          <a:ea typeface="微软雅黑 Light" panose="020B0502040204020203" pitchFamily="34" charset="-122"/>
                          <a:cs typeface="+mn-cs"/>
                        </a:rPr>
                        <a:t>!</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482480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图生图</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760000" y="625252"/>
            <a:ext cx="8640000" cy="415498"/>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panose="020B0503020204020204" pitchFamily="34" charset="-122"/>
                <a:ea typeface="微软雅黑" panose="020B0503020204020204" pitchFamily="34" charset="-122"/>
              </a:rPr>
              <a:t>上传参考图，以图喂图，以图生图。</a:t>
            </a:r>
            <a:endParaRPr lang="en-US" altLang="zh-CN" sz="1400" dirty="0" smtClean="0">
              <a:solidFill>
                <a:srgbClr val="1E2635"/>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813" y="1791611"/>
            <a:ext cx="5301231" cy="39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71368"/>
          <a:stretch/>
        </p:blipFill>
        <p:spPr bwMode="auto">
          <a:xfrm>
            <a:off x="794813" y="2605446"/>
            <a:ext cx="1525693" cy="1915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524" y="2600547"/>
            <a:ext cx="4505529" cy="2510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664" y="1103680"/>
            <a:ext cx="820119" cy="50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直接箭头连接符 17"/>
          <p:cNvCxnSpPr/>
          <p:nvPr/>
        </p:nvCxnSpPr>
        <p:spPr>
          <a:xfrm>
            <a:off x="1038926" y="2024483"/>
            <a:ext cx="0" cy="57606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923367" y="2857500"/>
            <a:ext cx="3156633"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00260" y="1103680"/>
            <a:ext cx="4575944" cy="378886"/>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方法一：将图片拖入输入框，完成上传。</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sp>
        <p:nvSpPr>
          <p:cNvPr id="23" name="TextBox 22"/>
          <p:cNvSpPr txBox="1"/>
          <p:nvPr/>
        </p:nvSpPr>
        <p:spPr>
          <a:xfrm>
            <a:off x="2370576" y="3001516"/>
            <a:ext cx="2709424" cy="1061829"/>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方法二：触发菜单，选择“上传文件”，在打开的窗口中选择所需上传的图片。</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cxnSp>
        <p:nvCxnSpPr>
          <p:cNvPr id="25" name="直接箭头连接符 24"/>
          <p:cNvCxnSpPr/>
          <p:nvPr/>
        </p:nvCxnSpPr>
        <p:spPr>
          <a:xfrm>
            <a:off x="2465723" y="1596230"/>
            <a:ext cx="0" cy="428253"/>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肘形连接符 16"/>
          <p:cNvCxnSpPr>
            <a:endCxn id="1028" idx="0"/>
          </p:cNvCxnSpPr>
          <p:nvPr/>
        </p:nvCxnSpPr>
        <p:spPr>
          <a:xfrm>
            <a:off x="4719960" y="1982165"/>
            <a:ext cx="2705329" cy="618382"/>
          </a:xfrm>
          <a:prstGeom prst="bentConnector2">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2571902" y="1629719"/>
            <a:ext cx="873526"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1-1</a:t>
            </a:r>
            <a:endParaRPr lang="zh-CN" altLang="en-US" sz="1600" dirty="0">
              <a:latin typeface="微软雅黑" pitchFamily="34" charset="-122"/>
              <a:ea typeface="微软雅黑" pitchFamily="34" charset="-122"/>
            </a:endParaRPr>
          </a:p>
        </p:txBody>
      </p:sp>
      <p:sp>
        <p:nvSpPr>
          <p:cNvPr id="15" name="椭圆 14"/>
          <p:cNvSpPr/>
          <p:nvPr/>
        </p:nvSpPr>
        <p:spPr>
          <a:xfrm>
            <a:off x="7514312" y="2119544"/>
            <a:ext cx="734040"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1-2</a:t>
            </a:r>
          </a:p>
        </p:txBody>
      </p:sp>
      <p:sp>
        <p:nvSpPr>
          <p:cNvPr id="19" name="椭圆 18"/>
          <p:cNvSpPr/>
          <p:nvPr/>
        </p:nvSpPr>
        <p:spPr>
          <a:xfrm>
            <a:off x="1120896" y="2196301"/>
            <a:ext cx="873526"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2-1</a:t>
            </a:r>
            <a:endParaRPr lang="zh-CN" altLang="en-US" sz="1600" dirty="0">
              <a:latin typeface="微软雅黑" pitchFamily="34" charset="-122"/>
              <a:ea typeface="微软雅黑" pitchFamily="34" charset="-122"/>
            </a:endParaRPr>
          </a:p>
        </p:txBody>
      </p:sp>
      <p:sp>
        <p:nvSpPr>
          <p:cNvPr id="21" name="椭圆 20"/>
          <p:cNvSpPr/>
          <p:nvPr/>
        </p:nvSpPr>
        <p:spPr>
          <a:xfrm>
            <a:off x="3207792" y="2520085"/>
            <a:ext cx="734040"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2-2</a:t>
            </a:r>
          </a:p>
        </p:txBody>
      </p:sp>
    </p:spTree>
    <p:extLst>
      <p:ext uri="{BB962C8B-B14F-4D97-AF65-F5344CB8AC3E}">
        <p14:creationId xmlns:p14="http://schemas.microsoft.com/office/powerpoint/2010/main" val="7560755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图生图</a:t>
            </a:r>
            <a:endParaRPr lang="zh-CN" altLang="en-US" sz="1200" dirty="0">
              <a:solidFill>
                <a:srgbClr val="1E2635"/>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633" y="2214843"/>
            <a:ext cx="4005160" cy="3020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2958" r="15158"/>
          <a:stretch/>
        </p:blipFill>
        <p:spPr bwMode="auto">
          <a:xfrm>
            <a:off x="903537" y="2685612"/>
            <a:ext cx="3384376" cy="2549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536" y="1157313"/>
            <a:ext cx="2088232" cy="1163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直接箭头连接符 20"/>
          <p:cNvCxnSpPr/>
          <p:nvPr/>
        </p:nvCxnSpPr>
        <p:spPr>
          <a:xfrm>
            <a:off x="1335584" y="2046632"/>
            <a:ext cx="0" cy="54870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27472" y="641802"/>
            <a:ext cx="8928991" cy="415498"/>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点击已上传的图片，在图片预览上鼠标右击打开菜单，选择“复制图片地址”，在关键词最前面粘贴图片地址。</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776" y="1165551"/>
            <a:ext cx="3096344" cy="74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8" name="直接箭头连接符 37"/>
          <p:cNvCxnSpPr/>
          <p:nvPr/>
        </p:nvCxnSpPr>
        <p:spPr>
          <a:xfrm flipV="1">
            <a:off x="3639840" y="2046632"/>
            <a:ext cx="0" cy="183873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5584056" y="1664989"/>
            <a:ext cx="0" cy="506133"/>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423412" y="2320984"/>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p:txBody>
      </p:sp>
      <p:sp>
        <p:nvSpPr>
          <p:cNvPr id="12" name="椭圆 11"/>
          <p:cNvSpPr/>
          <p:nvPr/>
        </p:nvSpPr>
        <p:spPr>
          <a:xfrm>
            <a:off x="3711848" y="2214843"/>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2</a:t>
            </a:r>
          </a:p>
        </p:txBody>
      </p:sp>
      <p:sp>
        <p:nvSpPr>
          <p:cNvPr id="13" name="椭圆 12"/>
          <p:cNvSpPr/>
          <p:nvPr/>
        </p:nvSpPr>
        <p:spPr>
          <a:xfrm>
            <a:off x="5656064" y="1878277"/>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3</a:t>
            </a:r>
          </a:p>
        </p:txBody>
      </p:sp>
    </p:spTree>
    <p:extLst>
      <p:ext uri="{BB962C8B-B14F-4D97-AF65-F5344CB8AC3E}">
        <p14:creationId xmlns:p14="http://schemas.microsoft.com/office/powerpoint/2010/main" val="10674152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图生图</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760000" y="625252"/>
            <a:ext cx="8640000" cy="377411"/>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panose="020B0503020204020204" pitchFamily="34" charset="-122"/>
                <a:ea typeface="微软雅黑" panose="020B0503020204020204" pitchFamily="34" charset="-122"/>
              </a:rPr>
              <a:t>融合图，使用</a:t>
            </a:r>
            <a:r>
              <a:rPr lang="en-US" altLang="zh-CN" sz="1400" dirty="0">
                <a:solidFill>
                  <a:srgbClr val="1E2635"/>
                </a:solidFill>
                <a:latin typeface="微软雅黑" panose="020B0503020204020204" pitchFamily="34" charset="-122"/>
                <a:ea typeface="微软雅黑" panose="020B0503020204020204" pitchFamily="34" charset="-122"/>
              </a:rPr>
              <a:t>【/blend</a:t>
            </a:r>
            <a:r>
              <a:rPr lang="en-US" altLang="zh-CN" sz="1400" dirty="0" smtClean="0">
                <a:solidFill>
                  <a:srgbClr val="1E2635"/>
                </a:solidFill>
                <a:latin typeface="微软雅黑" panose="020B0503020204020204" pitchFamily="34" charset="-122"/>
                <a:ea typeface="微软雅黑" panose="020B0503020204020204" pitchFamily="34" charset="-122"/>
              </a:rPr>
              <a:t>】</a:t>
            </a:r>
            <a:r>
              <a:rPr lang="zh-CN" altLang="en-US" sz="1400" dirty="0" smtClean="0">
                <a:solidFill>
                  <a:srgbClr val="1E2635"/>
                </a:solidFill>
                <a:latin typeface="微软雅黑" panose="020B0503020204020204" pitchFamily="34" charset="-122"/>
                <a:ea typeface="微软雅黑" panose="020B0503020204020204" pitchFamily="34" charset="-122"/>
              </a:rPr>
              <a:t>命令，上传</a:t>
            </a:r>
            <a:r>
              <a:rPr lang="zh-CN" altLang="en-US" sz="1400" dirty="0">
                <a:solidFill>
                  <a:srgbClr val="1E2635"/>
                </a:solidFill>
                <a:latin typeface="微软雅黑" panose="020B0503020204020204" pitchFamily="34" charset="-122"/>
                <a:ea typeface="微软雅黑" panose="020B0503020204020204" pitchFamily="34" charset="-122"/>
              </a:rPr>
              <a:t>两</a:t>
            </a:r>
            <a:r>
              <a:rPr lang="zh-CN" altLang="en-US" sz="1400" dirty="0" smtClean="0">
                <a:solidFill>
                  <a:srgbClr val="1E2635"/>
                </a:solidFill>
                <a:latin typeface="微软雅黑" panose="020B0503020204020204" pitchFamily="34" charset="-122"/>
                <a:ea typeface="微软雅黑" panose="020B0503020204020204" pitchFamily="34" charset="-122"/>
              </a:rPr>
              <a:t>张图进行融合。</a:t>
            </a:r>
            <a:endParaRPr lang="en-US" altLang="zh-CN" sz="1400" dirty="0" smtClean="0">
              <a:solidFill>
                <a:srgbClr val="1E2635"/>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536" y="1054529"/>
            <a:ext cx="3167504" cy="196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7952" y="1076207"/>
            <a:ext cx="4342638" cy="194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descr="https://pics7.baidu.com/feed/b3119313b07eca8001b207fd749684d1a04483b2.jpeg@f_auto?token=6c808f3f9a1e9a7770a4dd922228e0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536" y="3128894"/>
            <a:ext cx="5254527" cy="243842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pics7.baidu.com/feed/d8f9d72a6059252df13b1e60d72e10375ab5b9e3.jpeg@f_auto?token=5831f8ea313646fe539c74ba4bf4a0e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7832" y="3577580"/>
            <a:ext cx="6096000" cy="180975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7"/>
          <p:cNvCxnSpPr/>
          <p:nvPr/>
        </p:nvCxnSpPr>
        <p:spPr>
          <a:xfrm>
            <a:off x="2487288" y="1561356"/>
            <a:ext cx="2016648"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888312" y="2875827"/>
            <a:ext cx="0" cy="62974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919760" y="4801716"/>
            <a:ext cx="575852"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125449" y="1666572"/>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p:txBody>
      </p:sp>
      <p:sp>
        <p:nvSpPr>
          <p:cNvPr id="16" name="椭圆 15"/>
          <p:cNvSpPr/>
          <p:nvPr/>
        </p:nvSpPr>
        <p:spPr>
          <a:xfrm>
            <a:off x="7960320" y="3124330"/>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2</a:t>
            </a:r>
          </a:p>
        </p:txBody>
      </p:sp>
      <p:sp>
        <p:nvSpPr>
          <p:cNvPr id="17" name="椭圆 16"/>
          <p:cNvSpPr/>
          <p:nvPr/>
        </p:nvSpPr>
        <p:spPr>
          <a:xfrm>
            <a:off x="3045794" y="4320563"/>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3</a:t>
            </a:r>
          </a:p>
        </p:txBody>
      </p:sp>
    </p:spTree>
    <p:extLst>
      <p:ext uri="{BB962C8B-B14F-4D97-AF65-F5344CB8AC3E}">
        <p14:creationId xmlns:p14="http://schemas.microsoft.com/office/powerpoint/2010/main" val="13522117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图生文</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文生图</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760000" y="625252"/>
            <a:ext cx="8640000" cy="377411"/>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panose="020B0503020204020204" pitchFamily="34" charset="-122"/>
                <a:ea typeface="微软雅黑" panose="020B0503020204020204" pitchFamily="34" charset="-122"/>
              </a:rPr>
              <a:t>以图生成关键词，再使用关键词生成图。</a:t>
            </a:r>
            <a:endParaRPr lang="en-US" altLang="zh-CN" sz="1400" dirty="0" smtClean="0">
              <a:solidFill>
                <a:srgbClr val="1E2635"/>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760000" y="1002663"/>
            <a:ext cx="8928991" cy="415498"/>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使用</a:t>
            </a:r>
            <a:r>
              <a:rPr lang="en-US" altLang="zh-CN" sz="1400" dirty="0" smtClean="0">
                <a:solidFill>
                  <a:srgbClr val="1E2635"/>
                </a:solidFill>
                <a:latin typeface="微软雅黑 Light" panose="020B0502040204020203" pitchFamily="34" charset="-122"/>
                <a:ea typeface="微软雅黑 Light" panose="020B0502040204020203" pitchFamily="34" charset="-122"/>
              </a:rPr>
              <a:t>【/describe】</a:t>
            </a:r>
            <a:r>
              <a:rPr lang="zh-CN" altLang="en-US" sz="1400" dirty="0" smtClean="0">
                <a:solidFill>
                  <a:srgbClr val="1E2635"/>
                </a:solidFill>
                <a:latin typeface="微软雅黑 Light" panose="020B0502040204020203" pitchFamily="34" charset="-122"/>
                <a:ea typeface="微软雅黑 Light" panose="020B0502040204020203" pitchFamily="34" charset="-122"/>
              </a:rPr>
              <a:t>命令</a:t>
            </a:r>
            <a:r>
              <a:rPr lang="zh-CN" altLang="en-US" sz="1400" dirty="0">
                <a:solidFill>
                  <a:srgbClr val="1E2635"/>
                </a:solidFill>
                <a:latin typeface="微软雅黑 Light" panose="020B0502040204020203" pitchFamily="34" charset="-122"/>
                <a:ea typeface="微软雅黑 Light" panose="020B0502040204020203" pitchFamily="34" charset="-122"/>
              </a:rPr>
              <a:t>，</a:t>
            </a:r>
            <a:r>
              <a:rPr lang="zh-CN" altLang="en-US" sz="1400" dirty="0" smtClean="0">
                <a:solidFill>
                  <a:srgbClr val="1E2635"/>
                </a:solidFill>
                <a:latin typeface="微软雅黑 Light" panose="020B0502040204020203" pitchFamily="34" charset="-122"/>
                <a:ea typeface="微软雅黑 Light" panose="020B0502040204020203" pitchFamily="34" charset="-122"/>
              </a:rPr>
              <a:t>上传的图片</a:t>
            </a:r>
            <a:r>
              <a:rPr lang="zh-CN" altLang="en-US" sz="1400" dirty="0">
                <a:solidFill>
                  <a:srgbClr val="1E2635"/>
                </a:solidFill>
                <a:latin typeface="微软雅黑 Light" panose="020B0502040204020203" pitchFamily="34" charset="-122"/>
                <a:ea typeface="微软雅黑 Light" panose="020B0502040204020203" pitchFamily="34" charset="-122"/>
              </a:rPr>
              <a:t>。</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880" y="1561356"/>
            <a:ext cx="4536983" cy="2849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9674"/>
          <a:stretch/>
        </p:blipFill>
        <p:spPr bwMode="auto">
          <a:xfrm>
            <a:off x="5800080" y="1561356"/>
            <a:ext cx="3170383" cy="134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29750"/>
          <a:stretch/>
        </p:blipFill>
        <p:spPr bwMode="auto">
          <a:xfrm>
            <a:off x="5811639" y="3217540"/>
            <a:ext cx="3158824" cy="202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直接箭头连接符 12"/>
          <p:cNvCxnSpPr/>
          <p:nvPr/>
        </p:nvCxnSpPr>
        <p:spPr>
          <a:xfrm>
            <a:off x="2545604" y="2641476"/>
            <a:ext cx="3110460"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6376144" y="2011731"/>
            <a:ext cx="0" cy="113380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125449" y="2215329"/>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p:txBody>
      </p:sp>
      <p:sp>
        <p:nvSpPr>
          <p:cNvPr id="18" name="椭圆 17"/>
          <p:cNvSpPr/>
          <p:nvPr/>
        </p:nvSpPr>
        <p:spPr>
          <a:xfrm>
            <a:off x="6520160" y="2880210"/>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2</a:t>
            </a:r>
          </a:p>
        </p:txBody>
      </p:sp>
    </p:spTree>
    <p:extLst>
      <p:ext uri="{BB962C8B-B14F-4D97-AF65-F5344CB8AC3E}">
        <p14:creationId xmlns:p14="http://schemas.microsoft.com/office/powerpoint/2010/main" val="28045765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图生文</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文生图</a:t>
            </a:r>
            <a:endParaRPr lang="zh-CN" altLang="en-US" sz="1200" dirty="0">
              <a:solidFill>
                <a:srgbClr val="1E2635"/>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537" y="1189998"/>
            <a:ext cx="2665046" cy="410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893" y="1189998"/>
            <a:ext cx="2422795" cy="1711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0160" y="1189998"/>
            <a:ext cx="2549949" cy="20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893" y="3342186"/>
            <a:ext cx="2549949" cy="1951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1738" y="3483087"/>
            <a:ext cx="2364372" cy="1811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60000" y="625252"/>
            <a:ext cx="8928991" cy="415498"/>
          </a:xfrm>
          <a:prstGeom prst="rect">
            <a:avLst/>
          </a:prstGeom>
          <a:noFill/>
        </p:spPr>
        <p:txBody>
          <a:bodyPr wrap="square" rtlCol="0">
            <a:spAutoFit/>
          </a:bodyPr>
          <a:lstStyle/>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上传图片后生成关键词，使用关键词生成图片。</a:t>
            </a:r>
            <a:endParaRPr lang="en-US" altLang="zh-CN" sz="1400" dirty="0">
              <a:solidFill>
                <a:srgbClr val="1E2635"/>
              </a:solidFill>
              <a:latin typeface="微软雅黑 Light" panose="020B0502040204020203" pitchFamily="34" charset="-122"/>
              <a:ea typeface="微软雅黑 Light" panose="020B0502040204020203" pitchFamily="34" charset="-122"/>
            </a:endParaRPr>
          </a:p>
        </p:txBody>
      </p:sp>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5240" y="1189998"/>
            <a:ext cx="114286" cy="1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4634" y="1189998"/>
            <a:ext cx="114286" cy="1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5240" y="3342186"/>
            <a:ext cx="114286" cy="1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2067" y="3483087"/>
            <a:ext cx="114286" cy="1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89851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262272"/>
            <a:ext cx="755576"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187624" y="2220686"/>
            <a:ext cx="3100288" cy="461665"/>
          </a:xfrm>
          <a:prstGeom prst="rect">
            <a:avLst/>
          </a:prstGeom>
          <a:noFill/>
        </p:spPr>
        <p:txBody>
          <a:bodyPr wrap="square" rtlCol="0">
            <a:spAutoFit/>
          </a:bodyPr>
          <a:lstStyle/>
          <a:p>
            <a:r>
              <a:rPr lang="en-US" altLang="zh-CN" sz="2400" dirty="0" err="1" smtClean="0">
                <a:solidFill>
                  <a:srgbClr val="1E2635"/>
                </a:solidFill>
                <a:latin typeface="微软雅黑" panose="020B0503020204020204" pitchFamily="34" charset="-122"/>
                <a:ea typeface="微软雅黑" panose="020B0503020204020204" pitchFamily="34" charset="-122"/>
              </a:rPr>
              <a:t>Midjourney</a:t>
            </a:r>
            <a:r>
              <a:rPr lang="zh-CN" altLang="en-US" sz="2400" dirty="0" smtClean="0">
                <a:solidFill>
                  <a:srgbClr val="1E2635"/>
                </a:solidFill>
                <a:latin typeface="微软雅黑" panose="020B0503020204020204" pitchFamily="34" charset="-122"/>
                <a:ea typeface="微软雅黑" panose="020B0503020204020204" pitchFamily="34" charset="-122"/>
              </a:rPr>
              <a:t>作品展示</a:t>
            </a:r>
            <a:endParaRPr lang="zh-CN" altLang="en-US" sz="2400" dirty="0">
              <a:solidFill>
                <a:srgbClr val="1E263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5626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51344"/>
            <a:ext cx="2195736" cy="379204"/>
            <a:chOff x="22041" y="151344"/>
            <a:chExt cx="2195736" cy="379204"/>
          </a:xfrm>
        </p:grpSpPr>
        <p:sp>
          <p:nvSpPr>
            <p:cNvPr id="3" name="矩形 2"/>
            <p:cNvSpPr/>
            <p:nvPr/>
          </p:nvSpPr>
          <p:spPr>
            <a:xfrm>
              <a:off x="22041"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201553" y="187058"/>
              <a:ext cx="2016224"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入门</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注册账号</a:t>
              </a:r>
              <a:endParaRPr lang="zh-CN" altLang="en-US" sz="1200" dirty="0">
                <a:solidFill>
                  <a:srgbClr val="1E2635"/>
                </a:solidFill>
                <a:latin typeface="微软雅黑" panose="020B0503020204020204" pitchFamily="34" charset="-122"/>
                <a:ea typeface="微软雅黑" panose="020B0503020204020204" pitchFamily="34" charset="-122"/>
              </a:endParaRPr>
            </a:p>
          </p:txBody>
        </p:sp>
      </p:grpSp>
      <p:sp>
        <p:nvSpPr>
          <p:cNvPr id="8" name="TextBox 7"/>
          <p:cNvSpPr txBox="1"/>
          <p:nvPr/>
        </p:nvSpPr>
        <p:spPr>
          <a:xfrm>
            <a:off x="760000" y="1152168"/>
            <a:ext cx="8640000" cy="415498"/>
          </a:xfrm>
          <a:prstGeom prst="rect">
            <a:avLst/>
          </a:prstGeom>
          <a:noFill/>
        </p:spPr>
        <p:txBody>
          <a:bodyPr wrap="square" rtlCol="0">
            <a:spAutoFit/>
          </a:bodyPr>
          <a:lstStyle/>
          <a:p>
            <a:pPr>
              <a:lnSpc>
                <a:spcPct val="150000"/>
              </a:lnSpc>
            </a:pPr>
            <a:r>
              <a:rPr lang="en-US" altLang="zh-CN" sz="1400" dirty="0" smtClean="0">
                <a:solidFill>
                  <a:srgbClr val="1E2635"/>
                </a:solidFill>
                <a:latin typeface="微软雅黑 Light" panose="020B0502040204020203" pitchFamily="34" charset="-122"/>
                <a:ea typeface="微软雅黑 Light" panose="020B0502040204020203" pitchFamily="34" charset="-122"/>
              </a:rPr>
              <a:t>1. </a:t>
            </a:r>
            <a:r>
              <a:rPr lang="zh-CN" altLang="en-US" sz="1400" dirty="0" smtClean="0">
                <a:solidFill>
                  <a:srgbClr val="1E2635"/>
                </a:solidFill>
                <a:latin typeface="微软雅黑 Light" panose="020B0502040204020203" pitchFamily="34" charset="-122"/>
                <a:ea typeface="微软雅黑 Light" panose="020B0502040204020203" pitchFamily="34" charset="-122"/>
              </a:rPr>
              <a:t>打开</a:t>
            </a:r>
            <a:r>
              <a:rPr lang="zh-CN" altLang="en-US" sz="1400" dirty="0">
                <a:solidFill>
                  <a:srgbClr val="1E2635"/>
                </a:solidFill>
                <a:latin typeface="微软雅黑 Light" panose="020B0502040204020203" pitchFamily="34" charset="-122"/>
                <a:ea typeface="微软雅黑 Light" panose="020B0502040204020203" pitchFamily="34" charset="-122"/>
              </a:rPr>
              <a:t>浏览器，访问</a:t>
            </a: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zh-CN" altLang="en-US" sz="1400" dirty="0">
                <a:solidFill>
                  <a:srgbClr val="1E2635"/>
                </a:solidFill>
                <a:latin typeface="微软雅黑 Light" panose="020B0502040204020203" pitchFamily="34" charset="-122"/>
                <a:ea typeface="微软雅黑 Light" panose="020B0502040204020203" pitchFamily="34" charset="-122"/>
              </a:rPr>
              <a:t>官</a:t>
            </a:r>
            <a:r>
              <a:rPr lang="zh-CN" altLang="en-US" sz="1400" dirty="0" smtClean="0">
                <a:solidFill>
                  <a:srgbClr val="1E2635"/>
                </a:solidFill>
                <a:latin typeface="微软雅黑 Light" panose="020B0502040204020203" pitchFamily="34" charset="-122"/>
                <a:ea typeface="微软雅黑 Light" panose="020B0502040204020203" pitchFamily="34" charset="-122"/>
              </a:rPr>
              <a:t>网 </a:t>
            </a:r>
            <a:r>
              <a:rPr lang="en-US" altLang="zh-CN" sz="1400" dirty="0" smtClean="0">
                <a:solidFill>
                  <a:srgbClr val="1E2635"/>
                </a:solidFill>
                <a:latin typeface="微软雅黑 Light" panose="020B0502040204020203" pitchFamily="34" charset="-122"/>
                <a:ea typeface="微软雅黑 Light" panose="020B0502040204020203" pitchFamily="34" charset="-122"/>
              </a:rPr>
              <a:t>https</a:t>
            </a:r>
            <a:r>
              <a:rPr lang="en-US" altLang="zh-CN" sz="1400" dirty="0">
                <a:solidFill>
                  <a:srgbClr val="1E2635"/>
                </a:solidFill>
                <a:latin typeface="微软雅黑 Light" panose="020B0502040204020203" pitchFamily="34" charset="-122"/>
                <a:ea typeface="微软雅黑 Light" panose="020B0502040204020203" pitchFamily="34" charset="-122"/>
              </a:rPr>
              <a:t>://www.midjourney.com/</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sp>
        <p:nvSpPr>
          <p:cNvPr id="9" name="TextBox 8"/>
          <p:cNvSpPr txBox="1"/>
          <p:nvPr/>
        </p:nvSpPr>
        <p:spPr>
          <a:xfrm>
            <a:off x="760000" y="769268"/>
            <a:ext cx="8640000" cy="377411"/>
          </a:xfrm>
          <a:prstGeom prst="rect">
            <a:avLst/>
          </a:prstGeom>
          <a:noFill/>
        </p:spPr>
        <p:txBody>
          <a:bodyPr wrap="square" rtlCol="0">
            <a:spAutoFit/>
          </a:bodyPr>
          <a:lstStyle/>
          <a:p>
            <a:pPr>
              <a:lnSpc>
                <a:spcPct val="150000"/>
              </a:lnSpc>
            </a:pPr>
            <a:r>
              <a:rPr lang="zh-CN" altLang="en-US" sz="1400" dirty="0">
                <a:solidFill>
                  <a:srgbClr val="1E2635"/>
                </a:solidFill>
                <a:latin typeface="微软雅黑" panose="020B0503020204020204" pitchFamily="34" charset="-122"/>
                <a:ea typeface="微软雅黑" panose="020B0503020204020204" pitchFamily="34" charset="-122"/>
              </a:rPr>
              <a:t>注册</a:t>
            </a:r>
            <a:r>
              <a:rPr lang="zh-CN" altLang="en-US" sz="1400" dirty="0" smtClean="0">
                <a:solidFill>
                  <a:srgbClr val="1E2635"/>
                </a:solidFill>
                <a:latin typeface="微软雅黑" panose="020B0503020204020204" pitchFamily="34" charset="-122"/>
                <a:ea typeface="微软雅黑" panose="020B0503020204020204" pitchFamily="34" charset="-122"/>
              </a:rPr>
              <a:t>账号</a:t>
            </a:r>
            <a:endParaRPr lang="en-US" altLang="zh-CN" sz="1400" dirty="0" smtClean="0">
              <a:solidFill>
                <a:srgbClr val="1E2635"/>
              </a:solidFill>
              <a:latin typeface="微软雅黑" panose="020B0503020204020204" pitchFamily="34" charset="-122"/>
              <a:ea typeface="微软雅黑" panose="020B0503020204020204" pitchFamily="34" charset="-122"/>
            </a:endParaRPr>
          </a:p>
        </p:txBody>
      </p:sp>
      <p:pic>
        <p:nvPicPr>
          <p:cNvPr id="1026" name="Picture 2" descr="https://pics7.baidu.com/feed/14ce36d3d539b60096aa83650ae52626c75cb73a.jpeg@f_auto?token=58aaea5aaaeb805b23aad869c454654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04" y="1639674"/>
            <a:ext cx="609600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881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作品展示</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2" name="AutoShape 2" descr="图片"/>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图片"/>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06" y="731168"/>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7992" y="731168"/>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006" y="3115887"/>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7992" y="3115887"/>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11" descr="图片"/>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5" descr="图片"/>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000981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作品展示</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2" name="AutoShape 2" descr="图片"/>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图片"/>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11" descr="图片"/>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5" descr="图片"/>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992" y="731168"/>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006" y="731168"/>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7992" y="3115887"/>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006" y="3115887"/>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1481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作品展示</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2" name="AutoShape 2" descr="图片"/>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图片"/>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11" descr="图片"/>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5" descr="图片"/>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731168"/>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4" descr="图片"/>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7992" y="731168"/>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7992" y="3115887"/>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AutoShape 8" descr="图片"/>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006" y="3115887"/>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77302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smtClean="0">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作品展示</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2" name="AutoShape 2" descr="图片"/>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图片"/>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11" descr="图片"/>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5" descr="图片"/>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图片"/>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06" y="731168"/>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AutoShape 5" descr="图片"/>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7992" y="731168"/>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006" y="3115887"/>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7992" y="3115887"/>
            <a:ext cx="3789045" cy="212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38594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70250" y="2209429"/>
            <a:ext cx="3619500" cy="461665"/>
          </a:xfrm>
          <a:prstGeom prst="rect">
            <a:avLst/>
          </a:prstGeom>
          <a:noFill/>
        </p:spPr>
        <p:txBody>
          <a:bodyPr wrap="square" rtlCol="0">
            <a:spAutoFit/>
          </a:bodyPr>
          <a:lstStyle/>
          <a:p>
            <a:pPr algn="ctr"/>
            <a:r>
              <a:rPr lang="en-US" altLang="zh-CN" sz="2400" dirty="0">
                <a:solidFill>
                  <a:srgbClr val="1E2635"/>
                </a:solidFill>
                <a:latin typeface="微软雅黑 Light" panose="020B0502040204020203" pitchFamily="34" charset="-122"/>
                <a:ea typeface="微软雅黑 Light" panose="020B0502040204020203" pitchFamily="34" charset="-122"/>
              </a:rPr>
              <a:t>THANKS.</a:t>
            </a:r>
            <a:endParaRPr lang="zh-CN" altLang="en-US" sz="2400" dirty="0">
              <a:solidFill>
                <a:srgbClr val="1E2635"/>
              </a:solidFill>
              <a:latin typeface="微软雅黑 Light" panose="020B0502040204020203" pitchFamily="34" charset="-122"/>
              <a:ea typeface="微软雅黑 Light" panose="020B0502040204020203" pitchFamily="34" charset="-122"/>
            </a:endParaRPr>
          </a:p>
        </p:txBody>
      </p:sp>
      <p:sp>
        <p:nvSpPr>
          <p:cNvPr id="7" name="TextBox 6"/>
          <p:cNvSpPr txBox="1"/>
          <p:nvPr/>
        </p:nvSpPr>
        <p:spPr>
          <a:xfrm>
            <a:off x="4208563" y="5017740"/>
            <a:ext cx="1742875" cy="253916"/>
          </a:xfrm>
          <a:prstGeom prst="rect">
            <a:avLst/>
          </a:prstGeom>
          <a:noFill/>
        </p:spPr>
        <p:txBody>
          <a:bodyPr wrap="square" rtlCol="0">
            <a:spAutoFit/>
          </a:bodyPr>
          <a:lstStyle/>
          <a:p>
            <a:pPr algn="ctr"/>
            <a:r>
              <a:rPr lang="en-US" altLang="zh-CN" sz="1050" dirty="0" smtClean="0">
                <a:solidFill>
                  <a:srgbClr val="8F9396"/>
                </a:solidFill>
                <a:latin typeface="微软雅黑 Light" panose="020B0502040204020203" pitchFamily="34" charset="-122"/>
                <a:ea typeface="微软雅黑 Light" panose="020B0502040204020203" pitchFamily="34" charset="-122"/>
              </a:rPr>
              <a:t>2024.5</a:t>
            </a:r>
            <a:endParaRPr lang="zh-CN" altLang="en-US" sz="1050" dirty="0">
              <a:solidFill>
                <a:srgbClr val="8F9396"/>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3617694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920748"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基础</a:t>
            </a:r>
            <a:r>
              <a:rPr lang="zh-CN" altLang="en-US" sz="1200" dirty="0" smtClean="0">
                <a:solidFill>
                  <a:srgbClr val="1E2635"/>
                </a:solidFill>
                <a:latin typeface="微软雅黑" panose="020B0503020204020204" pitchFamily="34" charset="-122"/>
                <a:ea typeface="微软雅黑" panose="020B0503020204020204" pitchFamily="34" charset="-122"/>
              </a:rPr>
              <a:t>操作</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官方指令简介</a:t>
            </a:r>
            <a:endParaRPr lang="zh-CN" altLang="en-US" sz="1200" dirty="0">
              <a:solidFill>
                <a:srgbClr val="1E2635"/>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808043314"/>
              </p:ext>
            </p:extLst>
          </p:nvPr>
        </p:nvGraphicFramePr>
        <p:xfrm>
          <a:off x="327472" y="697260"/>
          <a:ext cx="9505055" cy="7640320"/>
        </p:xfrm>
        <a:graphic>
          <a:graphicData uri="http://schemas.openxmlformats.org/drawingml/2006/table">
            <a:tbl>
              <a:tblPr firstRow="1" bandRow="1">
                <a:tableStyleId>{5C22544A-7EE6-4342-B048-85BDC9FD1C3A}</a:tableStyleId>
              </a:tblPr>
              <a:tblGrid>
                <a:gridCol w="2310284"/>
                <a:gridCol w="2552767"/>
                <a:gridCol w="4642004"/>
              </a:tblGrid>
              <a:tr h="370840">
                <a:tc>
                  <a:txBody>
                    <a:bodyPr/>
                    <a:lstStyle/>
                    <a:p>
                      <a:pPr marL="0" algn="l" defTabSz="914400" rtl="0" eaLnBrk="1" latinLnBrk="0" hangingPunct="1"/>
                      <a:r>
                        <a:rPr lang="zh-CN" altLang="en-US" sz="1200" b="0" kern="1200" dirty="0" smtClean="0">
                          <a:solidFill>
                            <a:srgbClr val="1E2635"/>
                          </a:solidFill>
                          <a:latin typeface="微软雅黑" panose="020B0503020204020204" pitchFamily="34" charset="-122"/>
                          <a:ea typeface="微软雅黑" panose="020B0503020204020204" pitchFamily="34" charset="-122"/>
                          <a:cs typeface="+mn-cs"/>
                        </a:rPr>
                        <a:t>说明</a:t>
                      </a:r>
                      <a:endParaRPr lang="zh-CN" altLang="en-US" sz="1200" b="0" kern="1200" dirty="0">
                        <a:solidFill>
                          <a:srgbClr val="1E2635"/>
                        </a:solidFill>
                        <a:latin typeface="微软雅黑" panose="020B0503020204020204" pitchFamily="34" charset="-122"/>
                        <a:ea typeface="微软雅黑" panose="020B0503020204020204"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1200" b="0" kern="1200" dirty="0" smtClean="0">
                          <a:solidFill>
                            <a:srgbClr val="1E2635"/>
                          </a:solidFill>
                          <a:latin typeface="微软雅黑" panose="020B0503020204020204" pitchFamily="34" charset="-122"/>
                          <a:ea typeface="微软雅黑" panose="020B0503020204020204" pitchFamily="34" charset="-122"/>
                          <a:cs typeface="+mn-cs"/>
                        </a:rPr>
                        <a:t>关键词</a:t>
                      </a:r>
                      <a:endParaRPr lang="zh-CN" altLang="en-US" sz="1200" b="0" kern="1200" dirty="0">
                        <a:solidFill>
                          <a:srgbClr val="1E2635"/>
                        </a:solidFill>
                        <a:latin typeface="微软雅黑" panose="020B0503020204020204" pitchFamily="34" charset="-122"/>
                        <a:ea typeface="微软雅黑" panose="020B0503020204020204"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zh-CN" altLang="en-US" sz="1200" b="0" kern="1200" dirty="0" smtClean="0">
                          <a:solidFill>
                            <a:srgbClr val="1E2635"/>
                          </a:solidFill>
                          <a:latin typeface="微软雅黑" panose="020B0503020204020204" pitchFamily="34" charset="-122"/>
                          <a:ea typeface="微软雅黑" panose="020B0503020204020204" pitchFamily="34" charset="-122"/>
                          <a:cs typeface="+mn-cs"/>
                        </a:rPr>
                        <a:t>解释</a:t>
                      </a:r>
                      <a:endParaRPr lang="zh-CN" altLang="en-US" sz="1200" b="0" kern="1200" dirty="0">
                        <a:solidFill>
                          <a:srgbClr val="1E2635"/>
                        </a:solidFill>
                        <a:latin typeface="微软雅黑" panose="020B0503020204020204" pitchFamily="34" charset="-122"/>
                        <a:ea typeface="微软雅黑" panose="020B0503020204020204"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图片比例</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ar</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 3:4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--aspect 3:4</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必须用整数</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不能出现小数点</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如</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1:1.5)</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图片尺寸</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--size 500</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尺寸</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500×500px</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多样化</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--c 88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--chaos 88</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生成结果差异性更大</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(0-100)</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否定关键词</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--no plants</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(no+</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空格</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关键词</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，屏蔽不需要的东西</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渲染细节</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--9 .5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--quality .5</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(0.25/0.5/1/2)</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，不用多说，越高越精细</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影响权重</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iw</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 0.2</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参考图影响画面的程度，前提是以一张图作为参考来生成新图</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种子</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--seed 152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sameseed</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 152</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(0-4294967295)</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，如果想让生成图应用之前生成的图的效果即可加上之前图的种子编号，这样生成的新图就会跟之前很相似。</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提前停止渲染</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--stop 52</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(10-100)</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即渲染到百分之多少就不渲染了</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艺术性</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 152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--stylize 152</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(0-1000)</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数值越高生成结果越具有艺术性，但会跟自己输入的关键词越不匹配，反之亦然。</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p>
                      <a:pPr marL="0" algn="l" defTabSz="914400" rtl="0" eaLnBrk="1" latinLnBrk="0" hangingPunct="1">
                        <a:lnSpc>
                          <a:spcPct val="150000"/>
                        </a:lnSpc>
                      </a:pPr>
                      <a:r>
                        <a:rPr lang="zh-CN" altLang="en-US" sz="1200" kern="1200" dirty="0" smtClean="0">
                          <a:solidFill>
                            <a:schemeClr val="accent2"/>
                          </a:solidFill>
                          <a:latin typeface="微软雅黑 Light" panose="020B0502040204020203" pitchFamily="34" charset="-122"/>
                          <a:ea typeface="微软雅黑 Light" panose="020B0502040204020203" pitchFamily="34" charset="-122"/>
                          <a:cs typeface="+mn-cs"/>
                        </a:rPr>
                        <a:t>*这个有时候会报错，因为版本不兼容，出错删掉就行了。</a:t>
                      </a:r>
                      <a:endParaRPr lang="en-US" altLang="zh-CN" sz="1200" kern="1200" dirty="0" smtClean="0">
                        <a:solidFill>
                          <a:schemeClr val="accent2"/>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创新性</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--test –creative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remaster</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使画面更有创造性，惊喜和创新</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p>
                      <a:pPr marL="0" algn="l" defTabSz="914400" rtl="0" eaLnBrk="1" latinLnBrk="0" hangingPunct="1">
                        <a:lnSpc>
                          <a:spcPct val="150000"/>
                        </a:lnSpc>
                      </a:pPr>
                      <a:r>
                        <a:rPr lang="zh-CN" altLang="en-US" sz="1200" kern="1200" dirty="0" smtClean="0">
                          <a:solidFill>
                            <a:schemeClr val="accent2"/>
                          </a:solidFill>
                          <a:latin typeface="微软雅黑 Light" panose="020B0502040204020203" pitchFamily="34" charset="-122"/>
                          <a:ea typeface="微软雅黑 Light" panose="020B0502040204020203" pitchFamily="34" charset="-122"/>
                          <a:cs typeface="+mn-cs"/>
                        </a:rPr>
                        <a:t>*</a:t>
                      </a:r>
                      <a:r>
                        <a:rPr lang="en-US" altLang="zh-CN" sz="1200" kern="1200" dirty="0" smtClean="0">
                          <a:solidFill>
                            <a:schemeClr val="accent2"/>
                          </a:solidFill>
                          <a:latin typeface="微软雅黑 Light" panose="020B0502040204020203" pitchFamily="34" charset="-122"/>
                          <a:ea typeface="微软雅黑 Light" panose="020B0502040204020203" pitchFamily="34" charset="-122"/>
                          <a:cs typeface="+mn-cs"/>
                        </a:rPr>
                        <a:t>--creative</a:t>
                      </a:r>
                      <a:r>
                        <a:rPr lang="zh-CN" altLang="en-US" sz="1200" kern="1200" dirty="0" smtClean="0">
                          <a:solidFill>
                            <a:schemeClr val="accent2"/>
                          </a:solidFill>
                          <a:latin typeface="微软雅黑 Light" panose="020B0502040204020203" pitchFamily="34" charset="-122"/>
                          <a:ea typeface="微软雅黑 Light" panose="020B0502040204020203" pitchFamily="34" charset="-122"/>
                          <a:cs typeface="+mn-cs"/>
                        </a:rPr>
                        <a:t>不能单独使用，必须前面加</a:t>
                      </a:r>
                      <a:r>
                        <a:rPr lang="en-US" altLang="zh-CN" sz="1200" kern="1200" dirty="0" smtClean="0">
                          <a:solidFill>
                            <a:schemeClr val="accent2"/>
                          </a:solidFill>
                          <a:latin typeface="微软雅黑 Light" panose="020B0502040204020203" pitchFamily="34" charset="-122"/>
                          <a:ea typeface="微软雅黑 Light" panose="020B0502040204020203" pitchFamily="34" charset="-122"/>
                          <a:cs typeface="+mn-cs"/>
                        </a:rPr>
                        <a:t>-test/test</a:t>
                      </a:r>
                    </a:p>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p</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也可以直接用</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remaster</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来代替它们的效果是一样的</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平铺</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chemeClr val="tx1"/>
                          </a:solidFill>
                          <a:latin typeface="微软雅黑 Light" panose="020B0502040204020203" pitchFamily="34" charset="-122"/>
                          <a:ea typeface="微软雅黑 Light" panose="020B0502040204020203" pitchFamily="34" charset="-122"/>
                          <a:cs typeface="+mn-cs"/>
                        </a:rPr>
                        <a:t>--tile</a:t>
                      </a:r>
                      <a:endParaRPr lang="zh-CN" altLang="en-US" sz="1200" kern="1200" dirty="0">
                        <a:solidFill>
                          <a:schemeClr val="tx1"/>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生成纹理，拼贴类的图像</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模型版本</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--v 4 </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或者</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--version 4</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(1/2/3/4)</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其实就是用哪个版本的</a:t>
                      </a:r>
                      <a:r>
                        <a:rPr lang="en-US" altLang="zh-CN" sz="1200" kern="1200" dirty="0" err="1" smtClean="0">
                          <a:solidFill>
                            <a:srgbClr val="1E2635"/>
                          </a:solidFill>
                          <a:latin typeface="微软雅黑 Light" panose="020B0502040204020203" pitchFamily="34" charset="-122"/>
                          <a:ea typeface="微软雅黑 Light" panose="020B0502040204020203" pitchFamily="34" charset="-122"/>
                          <a:cs typeface="+mn-cs"/>
                        </a:rPr>
                        <a:t>ai</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的模型库来生成，默认是最新的</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70840">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相对权重</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endParaRPr lang="zh-CN" altLang="en-US" sz="1200" kern="1200" dirty="0">
                        <a:solidFill>
                          <a:srgbClr val="1E2635"/>
                        </a:solidFill>
                        <a:latin typeface="微软雅黑 Light" panose="020B0502040204020203" pitchFamily="34" charset="-122"/>
                        <a:ea typeface="微软雅黑 Light" panose="020B0502040204020203" pitchFamily="34" charset="-122"/>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例①</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:pig::2 dog</a:t>
                      </a:r>
                    </a:p>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解释</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:pig</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是</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dog</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权重的</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2</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倍</a:t>
                      </a:r>
                      <a:endPar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endParaRPr>
                    </a:p>
                    <a:p>
                      <a:pPr marL="0" algn="l" defTabSz="914400" rtl="0" eaLnBrk="1" latinLnBrk="0" hangingPunct="1">
                        <a:lnSpc>
                          <a:spcPct val="150000"/>
                        </a:lnSpc>
                      </a:pP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例</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2:sky: red:.-.5</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解释</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去除</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sky</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中的</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red</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。为负数时可以当否定关键词使用</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rgbClr val="1E2635"/>
                          </a:solidFill>
                          <a:latin typeface="微软雅黑 Light" panose="020B0502040204020203" pitchFamily="34" charset="-122"/>
                          <a:ea typeface="微软雅黑 Light" panose="020B0502040204020203" pitchFamily="34" charset="-122"/>
                          <a:cs typeface="+mn-cs"/>
                        </a:rPr>
                        <a:t>同</a:t>
                      </a:r>
                      <a:r>
                        <a:rPr lang="en-US" altLang="zh-CN" sz="1200" kern="1200" dirty="0" smtClean="0">
                          <a:solidFill>
                            <a:srgbClr val="1E2635"/>
                          </a:solidFill>
                          <a:latin typeface="微软雅黑 Light" panose="020B0502040204020203" pitchFamily="34" charset="-122"/>
                          <a:ea typeface="微软雅黑 Light" panose="020B0502040204020203" pitchFamily="34" charset="-122"/>
                          <a:cs typeface="+mn-cs"/>
                        </a:rPr>
                        <a:t>--no)</a:t>
                      </a:r>
                    </a:p>
                    <a:p>
                      <a:pPr marL="0" algn="l" defTabSz="914400" rtl="0" eaLnBrk="1" latinLnBrk="0" hangingPunct="1">
                        <a:lnSpc>
                          <a:spcPct val="150000"/>
                        </a:lnSpc>
                      </a:pPr>
                      <a:r>
                        <a:rPr lang="en-US" altLang="zh-CN" sz="1200" kern="1200" dirty="0" smtClean="0">
                          <a:solidFill>
                            <a:schemeClr val="accent2"/>
                          </a:solidFill>
                          <a:latin typeface="微软雅黑 Light" panose="020B0502040204020203" pitchFamily="34" charset="-122"/>
                          <a:ea typeface="微软雅黑 Light" panose="020B0502040204020203" pitchFamily="34" charset="-122"/>
                          <a:cs typeface="+mn-cs"/>
                        </a:rPr>
                        <a:t>*</a:t>
                      </a:r>
                      <a:r>
                        <a:rPr lang="zh-CN" altLang="en-US" sz="1200" kern="1200" dirty="0" smtClean="0">
                          <a:solidFill>
                            <a:schemeClr val="accent2"/>
                          </a:solidFill>
                          <a:latin typeface="微软雅黑 Light" panose="020B0502040204020203" pitchFamily="34" charset="-122"/>
                          <a:ea typeface="微软雅黑 Light" panose="020B0502040204020203" pitchFamily="34" charset="-122"/>
                          <a:cs typeface="+mn-cs"/>
                        </a:rPr>
                        <a:t>注意所有权重相加必须为正数</a:t>
                      </a:r>
                      <a:r>
                        <a:rPr lang="en-US" altLang="zh-CN" sz="1200" kern="1200" dirty="0" smtClean="0">
                          <a:solidFill>
                            <a:schemeClr val="accent2"/>
                          </a:solidFill>
                          <a:latin typeface="微软雅黑 Light" panose="020B0502040204020203" pitchFamily="34" charset="-122"/>
                          <a:ea typeface="微软雅黑 Light" panose="020B0502040204020203" pitchFamily="34" charset="-122"/>
                          <a:cs typeface="+mn-cs"/>
                        </a:rPr>
                        <a:t>!</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4269736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51344"/>
            <a:ext cx="2195736" cy="379204"/>
            <a:chOff x="22041" y="151344"/>
            <a:chExt cx="2195736" cy="379204"/>
          </a:xfrm>
        </p:grpSpPr>
        <p:sp>
          <p:nvSpPr>
            <p:cNvPr id="3" name="矩形 2"/>
            <p:cNvSpPr/>
            <p:nvPr/>
          </p:nvSpPr>
          <p:spPr>
            <a:xfrm>
              <a:off x="22041"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201553" y="187058"/>
              <a:ext cx="2016224"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入门</a:t>
              </a:r>
            </a:p>
          </p:txBody>
        </p:sp>
      </p:grpSp>
      <p:sp>
        <p:nvSpPr>
          <p:cNvPr id="8" name="TextBox 7"/>
          <p:cNvSpPr txBox="1"/>
          <p:nvPr/>
        </p:nvSpPr>
        <p:spPr>
          <a:xfrm>
            <a:off x="760000" y="769268"/>
            <a:ext cx="8640000" cy="738664"/>
          </a:xfrm>
          <a:prstGeom prst="rect">
            <a:avLst/>
          </a:prstGeom>
          <a:noFill/>
        </p:spPr>
        <p:txBody>
          <a:bodyPr wrap="square" rtlCol="0">
            <a:spAutoFit/>
          </a:bodyPr>
          <a:lstStyle/>
          <a:p>
            <a:pPr>
              <a:lnSpc>
                <a:spcPct val="150000"/>
              </a:lnSpc>
            </a:pPr>
            <a:r>
              <a:rPr lang="en-US" altLang="zh-CN" sz="1400" dirty="0" smtClean="0">
                <a:solidFill>
                  <a:srgbClr val="1E2635"/>
                </a:solidFill>
                <a:latin typeface="微软雅黑 Light" panose="020B0502040204020203" pitchFamily="34" charset="-122"/>
                <a:ea typeface="微软雅黑 Light" panose="020B0502040204020203" pitchFamily="34" charset="-122"/>
              </a:rPr>
              <a:t>2. </a:t>
            </a:r>
            <a:r>
              <a:rPr lang="zh-CN" altLang="en-US" sz="1400" dirty="0" smtClean="0">
                <a:solidFill>
                  <a:srgbClr val="1E2635"/>
                </a:solidFill>
                <a:latin typeface="微软雅黑 Light" panose="020B0502040204020203" pitchFamily="34" charset="-122"/>
                <a:ea typeface="微软雅黑 Light" panose="020B0502040204020203" pitchFamily="34" charset="-122"/>
              </a:rPr>
              <a:t>创建</a:t>
            </a:r>
            <a:r>
              <a:rPr lang="en-US" altLang="zh-CN" sz="1400" dirty="0">
                <a:solidFill>
                  <a:srgbClr val="1E2635"/>
                </a:solidFill>
                <a:latin typeface="微软雅黑 Light" panose="020B0502040204020203" pitchFamily="34" charset="-122"/>
                <a:ea typeface="微软雅黑 Light" panose="020B0502040204020203" pitchFamily="34" charset="-122"/>
              </a:rPr>
              <a:t>Discord</a:t>
            </a:r>
            <a:r>
              <a:rPr lang="zh-CN" altLang="en-US" sz="1400" dirty="0" smtClean="0">
                <a:solidFill>
                  <a:srgbClr val="1E2635"/>
                </a:solidFill>
                <a:latin typeface="微软雅黑 Light" panose="020B0502040204020203" pitchFamily="34" charset="-122"/>
                <a:ea typeface="微软雅黑 Light" panose="020B0502040204020203" pitchFamily="34" charset="-122"/>
              </a:rPr>
              <a:t>账号</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    出生日期选择必须至今年</a:t>
            </a:r>
            <a:r>
              <a:rPr lang="zh-CN" altLang="en-US" sz="1400" dirty="0">
                <a:solidFill>
                  <a:srgbClr val="1E2635"/>
                </a:solidFill>
                <a:latin typeface="微软雅黑 Light" panose="020B0502040204020203" pitchFamily="34" charset="-122"/>
                <a:ea typeface="微软雅黑 Light" panose="020B0502040204020203" pitchFamily="34" charset="-122"/>
              </a:rPr>
              <a:t>满</a:t>
            </a:r>
            <a:r>
              <a:rPr lang="en-US" altLang="zh-CN" sz="1400" dirty="0">
                <a:solidFill>
                  <a:srgbClr val="1E2635"/>
                </a:solidFill>
                <a:latin typeface="微软雅黑 Light" panose="020B0502040204020203" pitchFamily="34" charset="-122"/>
                <a:ea typeface="微软雅黑 Light" panose="020B0502040204020203" pitchFamily="34" charset="-122"/>
              </a:rPr>
              <a:t>18</a:t>
            </a:r>
            <a:r>
              <a:rPr lang="zh-CN" altLang="en-US" sz="1400" dirty="0" smtClean="0">
                <a:solidFill>
                  <a:srgbClr val="1E2635"/>
                </a:solidFill>
                <a:latin typeface="微软雅黑 Light" panose="020B0502040204020203" pitchFamily="34" charset="-122"/>
                <a:ea typeface="微软雅黑 Light" panose="020B0502040204020203" pitchFamily="34" charset="-122"/>
              </a:rPr>
              <a:t>岁，</a:t>
            </a:r>
            <a:r>
              <a:rPr lang="zh-CN" altLang="en-US" sz="1400" dirty="0">
                <a:solidFill>
                  <a:srgbClr val="1E2635"/>
                </a:solidFill>
                <a:latin typeface="微软雅黑 Light" panose="020B0502040204020203" pitchFamily="34" charset="-122"/>
                <a:ea typeface="微软雅黑 Light" panose="020B0502040204020203" pitchFamily="34" charset="-122"/>
              </a:rPr>
              <a:t>否则无法使用。</a:t>
            </a:r>
          </a:p>
        </p:txBody>
      </p:sp>
      <p:pic>
        <p:nvPicPr>
          <p:cNvPr id="2052" name="Picture 4" descr="https://pics0.baidu.com/feed/bf096b63f6246b60f942c88f1a4d0940500fa23b.jpeg@f_auto?token=d10c3f25ac998db68d1d9f75da084e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776" y="1926307"/>
            <a:ext cx="60960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ics3.baidu.com/feed/d1a20cf431adcbef8f1fcf214f1a3dd1a3cc9f34.jpeg@f_auto?token=87c427eea548887fda28aa812d6c9b9e"/>
          <p:cNvPicPr>
            <a:picLocks noChangeAspect="1" noChangeArrowheads="1"/>
          </p:cNvPicPr>
          <p:nvPr/>
        </p:nvPicPr>
        <p:blipFill rotWithShape="1">
          <a:blip r:embed="rId3">
            <a:extLst>
              <a:ext uri="{28A0092B-C50C-407E-A947-70E740481C1C}">
                <a14:useLocalDpi xmlns:a14="http://schemas.microsoft.com/office/drawing/2010/main" val="0"/>
              </a:ext>
            </a:extLst>
          </a:blip>
          <a:srcRect l="22974" t="18954" r="22170" b="19722"/>
          <a:stretch/>
        </p:blipFill>
        <p:spPr bwMode="auto">
          <a:xfrm>
            <a:off x="871900" y="1653911"/>
            <a:ext cx="3344004" cy="1851661"/>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930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51344"/>
            <a:ext cx="2195736" cy="379204"/>
            <a:chOff x="22041" y="151344"/>
            <a:chExt cx="2195736" cy="379204"/>
          </a:xfrm>
        </p:grpSpPr>
        <p:sp>
          <p:nvSpPr>
            <p:cNvPr id="3" name="矩形 2"/>
            <p:cNvSpPr/>
            <p:nvPr/>
          </p:nvSpPr>
          <p:spPr>
            <a:xfrm>
              <a:off x="22041"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201553" y="187058"/>
              <a:ext cx="2016224"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入门</a:t>
              </a:r>
            </a:p>
          </p:txBody>
        </p:sp>
      </p:grpSp>
      <p:sp>
        <p:nvSpPr>
          <p:cNvPr id="8" name="TextBox 7"/>
          <p:cNvSpPr txBox="1"/>
          <p:nvPr/>
        </p:nvSpPr>
        <p:spPr>
          <a:xfrm>
            <a:off x="760000" y="769268"/>
            <a:ext cx="8640000" cy="738664"/>
          </a:xfrm>
          <a:prstGeom prst="rect">
            <a:avLst/>
          </a:prstGeom>
          <a:noFill/>
        </p:spPr>
        <p:txBody>
          <a:bodyPr wrap="square" rtlCol="0">
            <a:spAutoFit/>
          </a:bodyPr>
          <a:lstStyle/>
          <a:p>
            <a:pPr>
              <a:lnSpc>
                <a:spcPct val="150000"/>
              </a:lnSpc>
            </a:pPr>
            <a:r>
              <a:rPr lang="en-US" altLang="zh-CN" sz="1400" dirty="0" smtClean="0">
                <a:solidFill>
                  <a:srgbClr val="1E2635"/>
                </a:solidFill>
                <a:latin typeface="微软雅黑 Light" panose="020B0502040204020203" pitchFamily="34" charset="-122"/>
                <a:ea typeface="微软雅黑 Light" panose="020B0502040204020203" pitchFamily="34" charset="-122"/>
              </a:rPr>
              <a:t>3. </a:t>
            </a:r>
            <a:r>
              <a:rPr lang="zh-CN" altLang="en-US" sz="1400" dirty="0" smtClean="0">
                <a:solidFill>
                  <a:srgbClr val="1E2635"/>
                </a:solidFill>
                <a:latin typeface="微软雅黑 Light" panose="020B0502040204020203" pitchFamily="34" charset="-122"/>
                <a:ea typeface="微软雅黑 Light" panose="020B0502040204020203" pitchFamily="34" charset="-122"/>
              </a:rPr>
              <a:t>验证邮箱</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smtClean="0">
                <a:solidFill>
                  <a:srgbClr val="1E2635"/>
                </a:solidFill>
                <a:latin typeface="微软雅黑 Light" panose="020B0502040204020203" pitchFamily="34" charset="-122"/>
                <a:ea typeface="微软雅黑 Light" panose="020B0502040204020203" pitchFamily="34" charset="-122"/>
              </a:rPr>
              <a:t>    查收</a:t>
            </a:r>
            <a:r>
              <a:rPr lang="zh-CN" altLang="en-US" sz="1400" dirty="0">
                <a:solidFill>
                  <a:srgbClr val="1E2635"/>
                </a:solidFill>
                <a:latin typeface="微软雅黑 Light" panose="020B0502040204020203" pitchFamily="34" charset="-122"/>
                <a:ea typeface="微软雅黑 Light" panose="020B0502040204020203" pitchFamily="34" charset="-122"/>
              </a:rPr>
              <a:t>邮件并点击验证链接。若无法在邮箱中打开链接，请在浏览器中</a:t>
            </a:r>
            <a:r>
              <a:rPr lang="zh-CN" altLang="en-US" sz="1400" dirty="0" smtClean="0">
                <a:solidFill>
                  <a:srgbClr val="1E2635"/>
                </a:solidFill>
                <a:latin typeface="微软雅黑 Light" panose="020B0502040204020203" pitchFamily="34" charset="-122"/>
                <a:ea typeface="微软雅黑 Light" panose="020B0502040204020203" pitchFamily="34" charset="-122"/>
              </a:rPr>
              <a:t>打开。</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pic>
        <p:nvPicPr>
          <p:cNvPr id="5122" name="Picture 2" descr="https://pics3.baidu.com/feed/6159252dd42a283420c34a97b800dae614cebf02.jpeg@f_auto?token=a3828b9652c855db3b8a8d63dec1db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612" y="1705372"/>
            <a:ext cx="609600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02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51344"/>
            <a:ext cx="2195736" cy="379204"/>
            <a:chOff x="22041" y="151344"/>
            <a:chExt cx="2195736" cy="379204"/>
          </a:xfrm>
        </p:grpSpPr>
        <p:sp>
          <p:nvSpPr>
            <p:cNvPr id="3" name="矩形 2"/>
            <p:cNvSpPr/>
            <p:nvPr/>
          </p:nvSpPr>
          <p:spPr>
            <a:xfrm>
              <a:off x="22041"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201553" y="187058"/>
              <a:ext cx="2016224"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a:solidFill>
                    <a:srgbClr val="1E2635"/>
                  </a:solidFill>
                  <a:latin typeface="微软雅黑" panose="020B0503020204020204" pitchFamily="34" charset="-122"/>
                  <a:ea typeface="微软雅黑" panose="020B0503020204020204" pitchFamily="34" charset="-122"/>
                </a:rPr>
                <a:t>入门</a:t>
              </a:r>
            </a:p>
          </p:txBody>
        </p:sp>
      </p:grpSp>
      <p:sp>
        <p:nvSpPr>
          <p:cNvPr id="8" name="TextBox 7"/>
          <p:cNvSpPr txBox="1"/>
          <p:nvPr/>
        </p:nvSpPr>
        <p:spPr>
          <a:xfrm>
            <a:off x="760000" y="769268"/>
            <a:ext cx="8640000" cy="378886"/>
          </a:xfrm>
          <a:prstGeom prst="rect">
            <a:avLst/>
          </a:prstGeom>
          <a:noFill/>
        </p:spPr>
        <p:txBody>
          <a:bodyPr wrap="square" rtlCol="0">
            <a:spAutoFit/>
          </a:bodyPr>
          <a:lstStyle/>
          <a:p>
            <a:pPr>
              <a:lnSpc>
                <a:spcPct val="150000"/>
              </a:lnSpc>
            </a:pPr>
            <a:r>
              <a:rPr lang="en-US" altLang="zh-CN" sz="1400" dirty="0">
                <a:solidFill>
                  <a:srgbClr val="1E2635"/>
                </a:solidFill>
                <a:latin typeface="微软雅黑 Light" panose="020B0502040204020203" pitchFamily="34" charset="-122"/>
                <a:ea typeface="微软雅黑 Light" panose="020B0502040204020203" pitchFamily="34" charset="-122"/>
              </a:rPr>
              <a:t>4</a:t>
            </a:r>
            <a:r>
              <a:rPr lang="en-US" altLang="zh-CN" sz="1400" dirty="0" smtClean="0">
                <a:solidFill>
                  <a:srgbClr val="1E2635"/>
                </a:solidFill>
                <a:latin typeface="微软雅黑 Light" panose="020B0502040204020203" pitchFamily="34" charset="-122"/>
                <a:ea typeface="微软雅黑 Light" panose="020B0502040204020203" pitchFamily="34" charset="-122"/>
              </a:rPr>
              <a:t>. </a:t>
            </a:r>
            <a:r>
              <a:rPr lang="zh-CN" altLang="en-US" sz="1400" dirty="0" smtClean="0">
                <a:solidFill>
                  <a:srgbClr val="1E2635"/>
                </a:solidFill>
                <a:latin typeface="微软雅黑 Light" panose="020B0502040204020203" pitchFamily="34" charset="-122"/>
                <a:ea typeface="微软雅黑 Light" panose="020B0502040204020203" pitchFamily="34" charset="-122"/>
              </a:rPr>
              <a:t>完成</a:t>
            </a:r>
            <a:r>
              <a:rPr lang="zh-CN" altLang="en-US" sz="1400" dirty="0">
                <a:solidFill>
                  <a:srgbClr val="1E2635"/>
                </a:solidFill>
                <a:latin typeface="微软雅黑 Light" panose="020B0502040204020203" pitchFamily="34" charset="-122"/>
                <a:ea typeface="微软雅黑 Light" panose="020B0502040204020203" pitchFamily="34" charset="-122"/>
              </a:rPr>
              <a:t>登录，进入</a:t>
            </a:r>
            <a:r>
              <a:rPr lang="zh-CN" altLang="en-US" sz="1400" dirty="0" smtClean="0">
                <a:solidFill>
                  <a:srgbClr val="1E2635"/>
                </a:solidFill>
                <a:latin typeface="微软雅黑 Light" panose="020B0502040204020203" pitchFamily="34" charset="-122"/>
                <a:ea typeface="微软雅黑 Light" panose="020B0502040204020203" pitchFamily="34" charset="-122"/>
              </a:rPr>
              <a:t>主页。</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p:txBody>
      </p:sp>
      <p:pic>
        <p:nvPicPr>
          <p:cNvPr id="6146" name="Picture 2" descr="https://pics0.baidu.com/feed/d62a6059252dd42a0f06023de18e48b9c8eab85e.jpeg@f_auto?token=db4ac96d10701a56c4d8d9227dfc418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612" y="1444000"/>
            <a:ext cx="609600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2348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 name="TextBox 3"/>
          <p:cNvSpPr txBox="1"/>
          <p:nvPr/>
        </p:nvSpPr>
        <p:spPr>
          <a:xfrm>
            <a:off x="179512" y="187058"/>
            <a:ext cx="2308200"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入门</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准备服务器</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760000" y="769268"/>
            <a:ext cx="4608032" cy="1708160"/>
          </a:xfrm>
          <a:prstGeom prst="rect">
            <a:avLst/>
          </a:prstGeom>
          <a:noFill/>
        </p:spPr>
        <p:txBody>
          <a:bodyPr wrap="square" rtlCol="0">
            <a:spAutoFit/>
          </a:bodyPr>
          <a:lstStyle/>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在注册账号后，我们需要为</a:t>
            </a: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zh-CN" altLang="en-US" sz="1400" dirty="0">
                <a:solidFill>
                  <a:srgbClr val="1E2635"/>
                </a:solidFill>
                <a:latin typeface="微软雅黑 Light" panose="020B0502040204020203" pitchFamily="34" charset="-122"/>
                <a:ea typeface="微软雅黑 Light" panose="020B0502040204020203" pitchFamily="34" charset="-122"/>
              </a:rPr>
              <a:t>准备服务器</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a:solidFill>
                  <a:srgbClr val="1E2635"/>
                </a:solidFill>
                <a:latin typeface="微软雅黑 Light" panose="020B0502040204020203" pitchFamily="34" charset="-122"/>
                <a:ea typeface="微软雅黑 Light" panose="020B0502040204020203" pitchFamily="34" charset="-122"/>
              </a:rPr>
              <a:t>Discord</a:t>
            </a:r>
            <a:r>
              <a:rPr lang="zh-CN" altLang="en-US" sz="1400" dirty="0">
                <a:solidFill>
                  <a:srgbClr val="1E2635"/>
                </a:solidFill>
                <a:latin typeface="微软雅黑 Light" panose="020B0502040204020203" pitchFamily="34" charset="-122"/>
                <a:ea typeface="微软雅黑 Light" panose="020B0502040204020203" pitchFamily="34" charset="-122"/>
              </a:rPr>
              <a:t>支持网页版、客户端、</a:t>
            </a:r>
            <a:r>
              <a:rPr lang="en-US" altLang="zh-CN" sz="1400" dirty="0">
                <a:solidFill>
                  <a:srgbClr val="1E2635"/>
                </a:solidFill>
                <a:latin typeface="微软雅黑 Light" panose="020B0502040204020203" pitchFamily="34" charset="-122"/>
                <a:ea typeface="微软雅黑 Light" panose="020B0502040204020203" pitchFamily="34" charset="-122"/>
              </a:rPr>
              <a:t>App</a:t>
            </a:r>
            <a:r>
              <a:rPr lang="zh-CN" altLang="en-US" sz="1400" dirty="0">
                <a:solidFill>
                  <a:srgbClr val="1E2635"/>
                </a:solidFill>
                <a:latin typeface="微软雅黑 Light" panose="020B0502040204020203" pitchFamily="34" charset="-122"/>
                <a:ea typeface="微软雅黑 Light" panose="020B0502040204020203" pitchFamily="34" charset="-122"/>
              </a:rPr>
              <a:t>多端使用，可以根据自己情况使用</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endParaRPr lang="en-US" altLang="zh-CN" sz="1400" dirty="0" smtClean="0">
              <a:solidFill>
                <a:srgbClr val="1E2635"/>
              </a:solidFill>
              <a:latin typeface="微软雅黑 Light" panose="020B0502040204020203" pitchFamily="34" charset="-122"/>
              <a:ea typeface="微软雅黑 Light" panose="020B0502040204020203" pitchFamily="34" charset="-122"/>
            </a:endParaRPr>
          </a:p>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网页版</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r>
              <a:rPr lang="en-US" altLang="zh-CN" sz="1400" dirty="0">
                <a:solidFill>
                  <a:srgbClr val="1E2635"/>
                </a:solidFill>
                <a:latin typeface="微软雅黑 Light" panose="020B0502040204020203" pitchFamily="34" charset="-122"/>
                <a:ea typeface="微软雅黑 Light" panose="020B0502040204020203" pitchFamily="34" charset="-122"/>
              </a:rPr>
              <a:t>https://discord.com/app</a:t>
            </a:r>
          </a:p>
          <a:p>
            <a:pPr>
              <a:lnSpc>
                <a:spcPct val="150000"/>
              </a:lnSpc>
            </a:pPr>
            <a:r>
              <a:rPr lang="zh-CN" altLang="en-US" sz="1400" dirty="0">
                <a:solidFill>
                  <a:srgbClr val="1E2635"/>
                </a:solidFill>
                <a:latin typeface="微软雅黑 Light" panose="020B0502040204020203" pitchFamily="34" charset="-122"/>
                <a:ea typeface="微软雅黑 Light" panose="020B0502040204020203" pitchFamily="34" charset="-122"/>
              </a:rPr>
              <a:t>客户端下载</a:t>
            </a:r>
            <a:r>
              <a:rPr lang="zh-CN" altLang="en-US" sz="1400" dirty="0" smtClean="0">
                <a:solidFill>
                  <a:srgbClr val="1E2635"/>
                </a:solidFill>
                <a:latin typeface="微软雅黑 Light" panose="020B0502040204020203" pitchFamily="34" charset="-122"/>
                <a:ea typeface="微软雅黑 Light" panose="020B0502040204020203" pitchFamily="34" charset="-122"/>
              </a:rPr>
              <a:t>：</a:t>
            </a:r>
            <a:r>
              <a:rPr lang="en-US" altLang="zh-CN" sz="1400" dirty="0">
                <a:solidFill>
                  <a:srgbClr val="1E2635"/>
                </a:solidFill>
                <a:latin typeface="微软雅黑 Light" panose="020B0502040204020203" pitchFamily="34" charset="-122"/>
                <a:ea typeface="微软雅黑 Light" panose="020B0502040204020203" pitchFamily="34" charset="-122"/>
              </a:rPr>
              <a:t>https://discord.com/download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0040" y="553244"/>
            <a:ext cx="406045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040" y="3194234"/>
            <a:ext cx="4073083"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descr="https://nimg.ws.126.net/?url=http%3A%2F%2Fdingyue.ws.126.net%2F2023%2F0324%2Fca90a2e3j00rs13xy000td000u000eip.jpg&amp;thumbnail=660x2147483647&amp;quality=80&amp;type=jpg"/>
          <p:cNvPicPr>
            <a:picLocks noChangeAspect="1" noChangeArrowheads="1"/>
          </p:cNvPicPr>
          <p:nvPr/>
        </p:nvPicPr>
        <p:blipFill rotWithShape="1">
          <a:blip r:embed="rId4">
            <a:extLst>
              <a:ext uri="{28A0092B-C50C-407E-A947-70E740481C1C}">
                <a14:useLocalDpi xmlns:a14="http://schemas.microsoft.com/office/drawing/2010/main" val="0"/>
              </a:ext>
            </a:extLst>
          </a:blip>
          <a:srcRect l="24349" t="6746" r="24257" b="6388"/>
          <a:stretch/>
        </p:blipFill>
        <p:spPr bwMode="auto">
          <a:xfrm>
            <a:off x="887324" y="2611739"/>
            <a:ext cx="3400588" cy="277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4539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0000" y="1152168"/>
            <a:ext cx="8640000" cy="415498"/>
          </a:xfrm>
          <a:prstGeom prst="rect">
            <a:avLst/>
          </a:prstGeom>
          <a:noFill/>
        </p:spPr>
        <p:txBody>
          <a:bodyPr wrap="square" rtlCol="0">
            <a:spAutoFit/>
          </a:bodyPr>
          <a:lstStyle/>
          <a:p>
            <a:pPr>
              <a:lnSpc>
                <a:spcPct val="150000"/>
              </a:lnSpc>
            </a:pPr>
            <a:r>
              <a:rPr lang="en-US" altLang="zh-CN" sz="1400" dirty="0" smtClean="0">
                <a:solidFill>
                  <a:srgbClr val="1E2635"/>
                </a:solidFill>
                <a:latin typeface="微软雅黑 Light" panose="020B0502040204020203" pitchFamily="34" charset="-122"/>
                <a:ea typeface="微软雅黑 Light" panose="020B0502040204020203" pitchFamily="34" charset="-122"/>
              </a:rPr>
              <a:t>1. </a:t>
            </a:r>
            <a:r>
              <a:rPr lang="zh-CN" altLang="en-US" sz="1400" dirty="0" smtClean="0">
                <a:solidFill>
                  <a:srgbClr val="1E2635"/>
                </a:solidFill>
                <a:latin typeface="微软雅黑 Light" panose="020B0502040204020203" pitchFamily="34" charset="-122"/>
                <a:ea typeface="微软雅黑 Light" panose="020B0502040204020203" pitchFamily="34" charset="-122"/>
              </a:rPr>
              <a:t>将</a:t>
            </a:r>
            <a:r>
              <a:rPr lang="en-US" altLang="zh-CN" sz="1400" dirty="0" err="1">
                <a:solidFill>
                  <a:srgbClr val="1E2635"/>
                </a:solidFill>
                <a:latin typeface="微软雅黑 Light" panose="020B0502040204020203" pitchFamily="34" charset="-122"/>
                <a:ea typeface="微软雅黑 Light" panose="020B0502040204020203" pitchFamily="34" charset="-122"/>
              </a:rPr>
              <a:t>Midjourney</a:t>
            </a:r>
            <a:r>
              <a:rPr lang="zh-CN" altLang="en-US" sz="1400" dirty="0">
                <a:solidFill>
                  <a:srgbClr val="1E2635"/>
                </a:solidFill>
                <a:latin typeface="微软雅黑 Light" panose="020B0502040204020203" pitchFamily="34" charset="-122"/>
                <a:ea typeface="微软雅黑 Light" panose="020B0502040204020203" pitchFamily="34" charset="-122"/>
              </a:rPr>
              <a:t>服务器添加到</a:t>
            </a:r>
            <a:r>
              <a:rPr lang="en-US" altLang="zh-CN" sz="1400" dirty="0">
                <a:solidFill>
                  <a:srgbClr val="1E2635"/>
                </a:solidFill>
                <a:latin typeface="微软雅黑 Light" panose="020B0502040204020203" pitchFamily="34" charset="-122"/>
                <a:ea typeface="微软雅黑 Light" panose="020B0502040204020203" pitchFamily="34" charset="-122"/>
              </a:rPr>
              <a:t>Discord</a:t>
            </a:r>
            <a:endParaRPr lang="zh-CN" altLang="en-US" sz="1400" dirty="0">
              <a:solidFill>
                <a:srgbClr val="1E2635"/>
              </a:solidFill>
              <a:latin typeface="微软雅黑 Light" panose="020B0502040204020203" pitchFamily="34" charset="-122"/>
              <a:ea typeface="微软雅黑 Light" panose="020B0502040204020203" pitchFamily="34" charset="-122"/>
            </a:endParaRPr>
          </a:p>
        </p:txBody>
      </p:sp>
      <p:sp>
        <p:nvSpPr>
          <p:cNvPr id="6" name="TextBox 5"/>
          <p:cNvSpPr txBox="1"/>
          <p:nvPr/>
        </p:nvSpPr>
        <p:spPr>
          <a:xfrm>
            <a:off x="760000" y="769268"/>
            <a:ext cx="8640000" cy="377411"/>
          </a:xfrm>
          <a:prstGeom prst="rect">
            <a:avLst/>
          </a:prstGeom>
          <a:noFill/>
        </p:spPr>
        <p:txBody>
          <a:bodyPr wrap="square" rtlCol="0">
            <a:spAutoFit/>
          </a:bodyPr>
          <a:lstStyle/>
          <a:p>
            <a:pPr>
              <a:lnSpc>
                <a:spcPct val="150000"/>
              </a:lnSpc>
            </a:pPr>
            <a:r>
              <a:rPr lang="zh-CN" altLang="en-US" sz="1400" dirty="0">
                <a:solidFill>
                  <a:srgbClr val="1E2635"/>
                </a:solidFill>
                <a:latin typeface="微软雅黑" panose="020B0503020204020204" pitchFamily="34" charset="-122"/>
                <a:ea typeface="微软雅黑" panose="020B0503020204020204" pitchFamily="34" charset="-122"/>
              </a:rPr>
              <a:t>服务器准备</a:t>
            </a:r>
            <a:endParaRPr lang="en-US" altLang="zh-CN" sz="1400" dirty="0" smtClean="0">
              <a:solidFill>
                <a:srgbClr val="1E2635"/>
              </a:solidFill>
              <a:latin typeface="微软雅黑" panose="020B0503020204020204" pitchFamily="34" charset="-122"/>
              <a:ea typeface="微软雅黑" panose="020B0503020204020204" pitchFamily="34" charset="-122"/>
            </a:endParaRPr>
          </a:p>
        </p:txBody>
      </p:sp>
      <p:pic>
        <p:nvPicPr>
          <p:cNvPr id="1026" name="Picture 2" descr="https://pics6.baidu.com/feed/342ac65c10385343e1bde18971a6a372cb80886d.jpeg@f_auto?token=85661c6065332077f324b59a62818e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536" y="1601753"/>
            <a:ext cx="60960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cs4.baidu.com/feed/77094b36acaf2edd82d223da69a512e539019327.jpeg@f_auto?token=fd2aa349f863864ea617e1485f7ad46a"/>
          <p:cNvPicPr>
            <a:picLocks noChangeAspect="1" noChangeArrowheads="1"/>
          </p:cNvPicPr>
          <p:nvPr/>
        </p:nvPicPr>
        <p:blipFill rotWithShape="1">
          <a:blip r:embed="rId4">
            <a:extLst>
              <a:ext uri="{28A0092B-C50C-407E-A947-70E740481C1C}">
                <a14:useLocalDpi xmlns:a14="http://schemas.microsoft.com/office/drawing/2010/main" val="0"/>
              </a:ext>
            </a:extLst>
          </a:blip>
          <a:srcRect l="25091" r="24034"/>
          <a:stretch/>
        </p:blipFill>
        <p:spPr bwMode="auto">
          <a:xfrm>
            <a:off x="3154468" y="2152248"/>
            <a:ext cx="310134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ics3.baidu.com/feed/fc1f4134970a304eff7c70ed357db48ac8175c89.jpeg@f_auto?token=f8acc77a9a7eb100ce759b27deab16e0"/>
          <p:cNvPicPr>
            <a:picLocks noChangeAspect="1" noChangeArrowheads="1"/>
          </p:cNvPicPr>
          <p:nvPr/>
        </p:nvPicPr>
        <p:blipFill rotWithShape="1">
          <a:blip r:embed="rId5">
            <a:extLst>
              <a:ext uri="{28A0092B-C50C-407E-A947-70E740481C1C}">
                <a14:useLocalDpi xmlns:a14="http://schemas.microsoft.com/office/drawing/2010/main" val="0"/>
              </a:ext>
            </a:extLst>
          </a:blip>
          <a:srcRect l="25929" r="24571"/>
          <a:stretch/>
        </p:blipFill>
        <p:spPr bwMode="auto">
          <a:xfrm>
            <a:off x="6567488" y="2167096"/>
            <a:ext cx="3017520" cy="301942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0" y="151344"/>
            <a:ext cx="179512" cy="379204"/>
          </a:xfrm>
          <a:prstGeom prst="rect">
            <a:avLst/>
          </a:prstGeom>
          <a:solidFill>
            <a:srgbClr val="0AAFF2">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7" name="TextBox 16"/>
          <p:cNvSpPr txBox="1"/>
          <p:nvPr/>
        </p:nvSpPr>
        <p:spPr>
          <a:xfrm>
            <a:off x="179512" y="187058"/>
            <a:ext cx="2308200" cy="276999"/>
          </a:xfrm>
          <a:prstGeom prst="rect">
            <a:avLst/>
          </a:prstGeom>
          <a:noFill/>
        </p:spPr>
        <p:txBody>
          <a:bodyPr wrap="square" rtlCol="0">
            <a:spAutoFit/>
          </a:bodyPr>
          <a:lstStyle/>
          <a:p>
            <a:r>
              <a:rPr lang="en-US" altLang="zh-CN" sz="1200" dirty="0" err="1">
                <a:solidFill>
                  <a:srgbClr val="1E2635"/>
                </a:solidFill>
                <a:latin typeface="微软雅黑" panose="020B0503020204020204" pitchFamily="34" charset="-122"/>
                <a:ea typeface="微软雅黑" panose="020B0503020204020204" pitchFamily="34" charset="-122"/>
              </a:rPr>
              <a:t>Midjourney</a:t>
            </a:r>
            <a:r>
              <a:rPr lang="zh-CN" altLang="en-US" sz="1200" dirty="0" smtClean="0">
                <a:solidFill>
                  <a:srgbClr val="1E2635"/>
                </a:solidFill>
                <a:latin typeface="微软雅黑" panose="020B0503020204020204" pitchFamily="34" charset="-122"/>
                <a:ea typeface="微软雅黑" panose="020B0503020204020204" pitchFamily="34" charset="-122"/>
              </a:rPr>
              <a:t>入门</a:t>
            </a:r>
            <a:r>
              <a:rPr lang="en-US" altLang="zh-CN" sz="1200" dirty="0" smtClean="0">
                <a:solidFill>
                  <a:srgbClr val="1E2635"/>
                </a:solidFill>
                <a:latin typeface="微软雅黑" panose="020B0503020204020204" pitchFamily="34" charset="-122"/>
                <a:ea typeface="微软雅黑" panose="020B0503020204020204" pitchFamily="34" charset="-122"/>
              </a:rPr>
              <a:t>-</a:t>
            </a:r>
            <a:r>
              <a:rPr lang="zh-CN" altLang="en-US" sz="1200" dirty="0" smtClean="0">
                <a:solidFill>
                  <a:srgbClr val="1E2635"/>
                </a:solidFill>
                <a:latin typeface="微软雅黑" panose="020B0503020204020204" pitchFamily="34" charset="-122"/>
                <a:ea typeface="微软雅黑" panose="020B0503020204020204" pitchFamily="34" charset="-122"/>
              </a:rPr>
              <a:t>准备服务器</a:t>
            </a:r>
            <a:endParaRPr lang="zh-CN" altLang="en-US" sz="1200" dirty="0">
              <a:solidFill>
                <a:srgbClr val="1E2635"/>
              </a:solidFill>
              <a:latin typeface="微软雅黑" panose="020B0503020204020204" pitchFamily="34" charset="-122"/>
              <a:ea typeface="微软雅黑" panose="020B0503020204020204" pitchFamily="34" charset="-122"/>
            </a:endParaRPr>
          </a:p>
        </p:txBody>
      </p:sp>
      <p:sp>
        <p:nvSpPr>
          <p:cNvPr id="8" name="椭圆 7"/>
          <p:cNvSpPr/>
          <p:nvPr/>
        </p:nvSpPr>
        <p:spPr>
          <a:xfrm>
            <a:off x="1585304" y="1828464"/>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1</a:t>
            </a:r>
            <a:endParaRPr lang="zh-CN" altLang="en-US" sz="1600" dirty="0">
              <a:latin typeface="微软雅黑" pitchFamily="34" charset="-122"/>
              <a:ea typeface="微软雅黑" pitchFamily="34" charset="-122"/>
            </a:endParaRPr>
          </a:p>
        </p:txBody>
      </p:sp>
      <p:sp>
        <p:nvSpPr>
          <p:cNvPr id="21" name="椭圆 20"/>
          <p:cNvSpPr/>
          <p:nvPr/>
        </p:nvSpPr>
        <p:spPr>
          <a:xfrm>
            <a:off x="3279800" y="2281436"/>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2</a:t>
            </a:r>
          </a:p>
        </p:txBody>
      </p:sp>
      <p:sp>
        <p:nvSpPr>
          <p:cNvPr id="22" name="椭圆 21"/>
          <p:cNvSpPr/>
          <p:nvPr/>
        </p:nvSpPr>
        <p:spPr>
          <a:xfrm>
            <a:off x="6675752" y="2281436"/>
            <a:ext cx="323784" cy="323784"/>
          </a:xfrm>
          <a:prstGeom prst="ellipse">
            <a:avLst/>
          </a:prstGeom>
          <a:solidFill>
            <a:srgbClr val="0AAFF2"/>
          </a:solidFill>
          <a:ln w="25400"/>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3</a:t>
            </a:r>
          </a:p>
        </p:txBody>
      </p:sp>
    </p:spTree>
    <p:extLst>
      <p:ext uri="{BB962C8B-B14F-4D97-AF65-F5344CB8AC3E}">
        <p14:creationId xmlns:p14="http://schemas.microsoft.com/office/powerpoint/2010/main" val="17052820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方正兰亭黑简体"/>
        <a:ea typeface="方正兰亭黑简体"/>
        <a:cs typeface=""/>
      </a:majorFont>
      <a:minorFont>
        <a:latin typeface="方正兰亭黑简体"/>
        <a:ea typeface="方正兰亭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15171</TotalTime>
  <Words>2467</Words>
  <Application>Microsoft Office PowerPoint</Application>
  <PresentationFormat>自定义</PresentationFormat>
  <Paragraphs>340</Paragraphs>
  <Slides>45</Slides>
  <Notes>19</Notes>
  <HiddenSlides>0</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HP</cp:lastModifiedBy>
  <cp:revision>550</cp:revision>
  <dcterms:created xsi:type="dcterms:W3CDTF">2015-12-29T01:31:52Z</dcterms:created>
  <dcterms:modified xsi:type="dcterms:W3CDTF">2024-05-21T10:58:59Z</dcterms:modified>
</cp:coreProperties>
</file>